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66" r:id="rId3"/>
    <p:sldId id="257" r:id="rId4"/>
    <p:sldId id="258" r:id="rId5"/>
    <p:sldId id="293" r:id="rId6"/>
    <p:sldId id="300" r:id="rId7"/>
    <p:sldId id="294" r:id="rId8"/>
    <p:sldId id="295" r:id="rId9"/>
    <p:sldId id="259" r:id="rId10"/>
    <p:sldId id="267" r:id="rId11"/>
    <p:sldId id="288" r:id="rId12"/>
    <p:sldId id="290" r:id="rId13"/>
    <p:sldId id="289" r:id="rId14"/>
    <p:sldId id="270" r:id="rId15"/>
    <p:sldId id="272" r:id="rId16"/>
    <p:sldId id="280" r:id="rId17"/>
    <p:sldId id="301" r:id="rId18"/>
    <p:sldId id="303" r:id="rId19"/>
    <p:sldId id="334" r:id="rId20"/>
    <p:sldId id="268" r:id="rId21"/>
    <p:sldId id="296" r:id="rId22"/>
    <p:sldId id="304" r:id="rId23"/>
    <p:sldId id="305" r:id="rId24"/>
    <p:sldId id="306" r:id="rId25"/>
    <p:sldId id="307" r:id="rId26"/>
    <p:sldId id="308" r:id="rId27"/>
    <p:sldId id="313" r:id="rId28"/>
    <p:sldId id="318" r:id="rId29"/>
    <p:sldId id="335" r:id="rId30"/>
    <p:sldId id="297" r:id="rId31"/>
    <p:sldId id="323" r:id="rId32"/>
    <p:sldId id="324" r:id="rId33"/>
    <p:sldId id="326" r:id="rId34"/>
    <p:sldId id="328" r:id="rId35"/>
    <p:sldId id="298" r:id="rId36"/>
    <p:sldId id="299" r:id="rId37"/>
    <p:sldId id="286" r:id="rId38"/>
    <p:sldId id="292" r:id="rId39"/>
    <p:sldId id="340" r:id="rId40"/>
    <p:sldId id="287" r:id="rId41"/>
    <p:sldId id="291" r:id="rId42"/>
    <p:sldId id="336" r:id="rId43"/>
    <p:sldId id="337" r:id="rId44"/>
    <p:sldId id="338" r:id="rId45"/>
    <p:sldId id="339" r:id="rId46"/>
    <p:sldId id="341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sh" initials="V" lastIdx="2" clrIdx="0">
    <p:extLst>
      <p:ext uri="{19B8F6BF-5375-455C-9EA6-DF929625EA0E}">
        <p15:presenceInfo xmlns:p15="http://schemas.microsoft.com/office/powerpoint/2012/main" userId="Vis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13" autoAdjust="0"/>
    <p:restoredTop sz="95161" autoAdjust="0"/>
  </p:normalViewPr>
  <p:slideViewPr>
    <p:cSldViewPr snapToGrid="0">
      <p:cViewPr varScale="1">
        <p:scale>
          <a:sx n="81" d="100"/>
          <a:sy n="81" d="100"/>
        </p:scale>
        <p:origin x="65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B85FCD-3F7F-F542-BB72-47B68EB12741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DF87C3-0443-8C44-BEE4-996B520EC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52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077722"/>
            <a:ext cx="10058400" cy="1347738"/>
          </a:xfrm>
        </p:spPr>
        <p:txBody>
          <a:bodyPr anchor="b">
            <a:noAutofit/>
          </a:bodyPr>
          <a:lstStyle>
            <a:lvl1pPr algn="ctr">
              <a:defRPr sz="6000">
                <a:latin typeface="Cambria" panose="020405030504060302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39943" y="4095523"/>
            <a:ext cx="3204916" cy="1655762"/>
          </a:xfrm>
          <a:prstGeom prst="rect">
            <a:avLst/>
          </a:prstGeom>
        </p:spPr>
        <p:txBody>
          <a:bodyPr/>
          <a:lstStyle>
            <a:lvl1pPr marL="0" indent="0" algn="just">
              <a:buNone/>
              <a:defRPr sz="2400">
                <a:latin typeface="Cambria" panose="02040503050406030204" pitchFamily="18" charset="0"/>
                <a:cs typeface="Times New Roman" panose="02020603050405020304" pitchFamily="18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1892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/>
          </a:p>
        </p:txBody>
      </p:sp>
    </p:spTree>
    <p:extLst>
      <p:ext uri="{BB962C8B-B14F-4D97-AF65-F5344CB8AC3E}">
        <p14:creationId xmlns:p14="http://schemas.microsoft.com/office/powerpoint/2010/main" val="4180595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9898"/>
            <a:ext cx="10515600" cy="748245"/>
          </a:xfrm>
        </p:spPr>
        <p:txBody>
          <a:bodyPr/>
          <a:lstStyle>
            <a:lvl1pPr algn="ctr">
              <a:defRPr>
                <a:latin typeface="Cambria" panose="020405030504060302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23413"/>
            <a:ext cx="10515600" cy="3955762"/>
          </a:xfrm>
          <a:prstGeom prst="rect">
            <a:avLst/>
          </a:prstGeom>
        </p:spPr>
        <p:txBody>
          <a:bodyPr/>
          <a:lstStyle>
            <a:lvl1pPr algn="just">
              <a:defRPr>
                <a:latin typeface="Cambria" panose="02040503050406030204" pitchFamily="18" charset="0"/>
                <a:cs typeface="Times New Roman" panose="02020603050405020304" pitchFamily="18" charset="0"/>
              </a:defRPr>
            </a:lvl1pPr>
            <a:lvl2pPr algn="just">
              <a:defRPr>
                <a:latin typeface="Cambria" panose="02040503050406030204" pitchFamily="18" charset="0"/>
                <a:cs typeface="Times New Roman" panose="02020603050405020304" pitchFamily="18" charset="0"/>
              </a:defRPr>
            </a:lvl2pPr>
            <a:lvl3pPr algn="just">
              <a:defRPr>
                <a:latin typeface="Cambria" panose="02040503050406030204" pitchFamily="18" charset="0"/>
                <a:cs typeface="Times New Roman" panose="02020603050405020304" pitchFamily="18" charset="0"/>
              </a:defRPr>
            </a:lvl3pPr>
            <a:lvl4pPr algn="just">
              <a:defRPr>
                <a:latin typeface="Cambria" panose="02040503050406030204" pitchFamily="18" charset="0"/>
                <a:cs typeface="Times New Roman" panose="02020603050405020304" pitchFamily="18" charset="0"/>
              </a:defRPr>
            </a:lvl4pPr>
            <a:lvl5pPr algn="just">
              <a:defRPr>
                <a:latin typeface="Cambria" panose="020405030504060302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4936"/>
            <a:ext cx="12192000" cy="66324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/>
          </a:p>
        </p:txBody>
      </p:sp>
    </p:spTree>
    <p:extLst>
      <p:ext uri="{BB962C8B-B14F-4D97-AF65-F5344CB8AC3E}">
        <p14:creationId xmlns:p14="http://schemas.microsoft.com/office/powerpoint/2010/main" val="1669487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7" name="Rectangle 6"/>
          <p:cNvSpPr/>
          <p:nvPr userDrawn="1"/>
        </p:nvSpPr>
        <p:spPr>
          <a:xfrm>
            <a:off x="6117682" y="6438900"/>
            <a:ext cx="5350511" cy="419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EASWARI ENGINEERING COLLEGE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673" y="6146923"/>
            <a:ext cx="700064" cy="70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43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hncbc.nlm.nih.gov/publication/pub9932" TargetMode="External"/><Relationship Id="rId2" Type="http://schemas.openxmlformats.org/officeDocument/2006/relationships/hyperlink" Target="https://www.kaggle.com/iarunava/cell-images-for-detecting-malaria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40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1456" y="-726515"/>
            <a:ext cx="10009088" cy="2784552"/>
          </a:xfrm>
        </p:spPr>
        <p:txBody>
          <a:bodyPr/>
          <a:lstStyle/>
          <a:p>
            <a:br>
              <a:rPr lang="en-US" sz="3200" b="1" dirty="0"/>
            </a:br>
            <a:br>
              <a:rPr lang="en-US" sz="3200" b="1" dirty="0"/>
            </a:br>
            <a:br>
              <a:rPr lang="en-US" sz="3200" b="1" dirty="0"/>
            </a:br>
            <a:br>
              <a:rPr lang="en-US" sz="3200" b="1" dirty="0"/>
            </a:br>
            <a:br>
              <a:rPr lang="en-US" sz="3200" b="1" dirty="0"/>
            </a:br>
            <a:br>
              <a:rPr lang="en-US" sz="3200" b="1" dirty="0"/>
            </a:br>
            <a:br>
              <a:rPr lang="en-US" sz="3200" b="1" dirty="0"/>
            </a:br>
            <a:r>
              <a:rPr lang="en-US" sz="3200" b="1" dirty="0">
                <a:latin typeface="Times New Roman" panose="02020603050405020304" pitchFamily="18" charset="0"/>
              </a:rPr>
              <a:t>DETECTION OF MALARIAL PARASITES IN BLOOD SAMPLES USING IMAGE PROCESSING, MACHINE LEARNING AND DEEP LEARNING</a:t>
            </a:r>
            <a:br>
              <a:rPr lang="en-US" sz="3200" b="1" dirty="0"/>
            </a:br>
            <a:endParaRPr lang="en-IN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6578" y="3740553"/>
            <a:ext cx="4647136" cy="1887250"/>
          </a:xfrm>
        </p:spPr>
        <p:txBody>
          <a:bodyPr/>
          <a:lstStyle/>
          <a:p>
            <a:pPr lvl="0" algn="l" defTabSz="914400">
              <a:lnSpc>
                <a:spcPct val="100000"/>
              </a:lnSpc>
              <a:spcBef>
                <a:spcPts val="0"/>
              </a:spcBef>
            </a:pPr>
            <a:r>
              <a:rPr lang="en-IN" sz="2000" b="1" u="sng" dirty="0">
                <a:solidFill>
                  <a:prstClr val="black"/>
                </a:solidFill>
                <a:latin typeface="Times New Roman" panose="02020603050405020304" pitchFamily="18" charset="0"/>
              </a:rPr>
              <a:t>MEMBERS</a:t>
            </a:r>
            <a:r>
              <a:rPr lang="en-IN" sz="2000" b="1" dirty="0">
                <a:solidFill>
                  <a:prstClr val="black"/>
                </a:solidFill>
                <a:latin typeface="Times New Roman" panose="02020603050405020304" pitchFamily="18" charset="0"/>
              </a:rPr>
              <a:t>:</a:t>
            </a:r>
          </a:p>
          <a:p>
            <a:pPr lvl="0" algn="l" defTabSz="914400">
              <a:lnSpc>
                <a:spcPct val="100000"/>
              </a:lnSpc>
              <a:spcBef>
                <a:spcPts val="0"/>
              </a:spcBef>
            </a:pPr>
            <a:r>
              <a:rPr lang="en-IN" sz="2000" dirty="0">
                <a:solidFill>
                  <a:prstClr val="black"/>
                </a:solidFill>
                <a:latin typeface="Times New Roman" panose="02020603050405020304" pitchFamily="18" charset="0"/>
              </a:rPr>
              <a:t>M.SHYAM GANESH    [310616106131]</a:t>
            </a:r>
          </a:p>
          <a:p>
            <a:pPr lvl="0" algn="l" defTabSz="914400">
              <a:lnSpc>
                <a:spcPct val="100000"/>
              </a:lnSpc>
              <a:spcBef>
                <a:spcPts val="0"/>
              </a:spcBef>
            </a:pPr>
            <a:r>
              <a:rPr lang="en-IN" sz="2000" dirty="0">
                <a:solidFill>
                  <a:prstClr val="black"/>
                </a:solidFill>
                <a:latin typeface="Times New Roman" panose="02020603050405020304" pitchFamily="18" charset="0"/>
              </a:rPr>
              <a:t>M.SWARNA                  [310616106150]</a:t>
            </a:r>
          </a:p>
          <a:p>
            <a:pPr lvl="0" algn="l" defTabSz="914400">
              <a:lnSpc>
                <a:spcPct val="100000"/>
              </a:lnSpc>
              <a:spcBef>
                <a:spcPts val="0"/>
              </a:spcBef>
            </a:pPr>
            <a:r>
              <a:rPr lang="en-IN" sz="2000" dirty="0">
                <a:solidFill>
                  <a:prstClr val="black"/>
                </a:solidFill>
                <a:latin typeface="Times New Roman" panose="02020603050405020304" pitchFamily="18" charset="0"/>
              </a:rPr>
              <a:t>N.M.VISHAL KANNA [310616106169]</a:t>
            </a:r>
          </a:p>
          <a:p>
            <a:endParaRPr lang="en-IN" b="1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296297" y="4065044"/>
            <a:ext cx="5146765" cy="1956934"/>
          </a:xfrm>
          <a:prstGeom prst="rect">
            <a:avLst/>
          </a:prstGeom>
        </p:spPr>
        <p:txBody>
          <a:bodyPr/>
          <a:lstStyle>
            <a:lvl1pPr marL="0" indent="0" algn="just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Times New Roman" panose="02020603050405020304" pitchFamily="18" charset="0"/>
              </a:defRPr>
            </a:lvl1pPr>
            <a:lvl2pPr marL="45718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3362AA-6E4A-45E1-A097-8F46826C90F3}"/>
              </a:ext>
            </a:extLst>
          </p:cNvPr>
          <p:cNvSpPr txBox="1"/>
          <p:nvPr/>
        </p:nvSpPr>
        <p:spPr>
          <a:xfrm>
            <a:off x="7418895" y="3740553"/>
            <a:ext cx="337479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Mrs. A.USHA</a:t>
            </a:r>
          </a:p>
          <a:p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DESIGNATION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ASSOCIATE PROFESSOR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901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7887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</a:rPr>
              <a:t>LITERATURE SURVEY(Contd.,)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D95FF-1C28-A74B-9C9F-C01FD3153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945037"/>
            <a:ext cx="11155051" cy="4967926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[2]Image Processing Based Detection &amp; Classification of Blood Group Using Color Images</a:t>
            </a:r>
          </a:p>
          <a:p>
            <a:pPr marL="0" indent="0">
              <a:buNone/>
            </a:pPr>
            <a:endParaRPr lang="en-US" sz="2000" b="1" dirty="0">
              <a:latin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Author: </a:t>
            </a:r>
            <a:r>
              <a:rPr lang="en-US" sz="2000" dirty="0">
                <a:latin typeface="Times New Roman" pitchFamily="18" charset="0"/>
              </a:rPr>
              <a:t>Abubakar </a:t>
            </a:r>
            <a:r>
              <a:rPr lang="en-US" sz="2000" dirty="0" err="1">
                <a:latin typeface="Times New Roman" pitchFamily="18" charset="0"/>
              </a:rPr>
              <a:t>Yamin</a:t>
            </a:r>
            <a:r>
              <a:rPr lang="en-US" sz="2000" dirty="0">
                <a:latin typeface="Times New Roman" pitchFamily="18" charset="0"/>
              </a:rPr>
              <a:t>, Faisal </a:t>
            </a:r>
            <a:r>
              <a:rPr lang="en-US" sz="2000" dirty="0" err="1">
                <a:latin typeface="Times New Roman" pitchFamily="18" charset="0"/>
              </a:rPr>
              <a:t>Irnran</a:t>
            </a:r>
            <a:r>
              <a:rPr lang="en-US" sz="2000" dirty="0">
                <a:latin typeface="Times New Roman" pitchFamily="18" charset="0"/>
              </a:rPr>
              <a:t> , Syed Hassan Tanvir and Usman Akbar</a:t>
            </a: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Publisher: </a:t>
            </a:r>
            <a:r>
              <a:rPr lang="en-US" sz="2000" dirty="0">
                <a:latin typeface="Times New Roman" pitchFamily="18" charset="0"/>
              </a:rPr>
              <a:t>IEEE International Conference on Communication, Computing and Digital Systems (C-CODE)</a:t>
            </a: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Year: </a:t>
            </a:r>
            <a:r>
              <a:rPr lang="en-US" sz="2000" dirty="0">
                <a:latin typeface="Times New Roman" pitchFamily="18" charset="0"/>
              </a:rPr>
              <a:t>2017</a:t>
            </a:r>
          </a:p>
          <a:p>
            <a:pPr marL="0" indent="0">
              <a:buNone/>
            </a:pPr>
            <a:endParaRPr lang="en-US" sz="2000" b="1" dirty="0">
              <a:latin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Inference</a:t>
            </a:r>
            <a:r>
              <a:rPr lang="en-US" sz="2000" dirty="0">
                <a:latin typeface="Times New Roman" pitchFamily="18" charset="0"/>
              </a:rPr>
              <a:t>:</a:t>
            </a:r>
          </a:p>
          <a:p>
            <a:r>
              <a:rPr lang="en-US" sz="2000" dirty="0">
                <a:latin typeface="Times New Roman" pitchFamily="18" charset="0"/>
              </a:rPr>
              <a:t>Pre-processing techniques, HSV Luminance and morphological operations are used to detect blood group of images.</a:t>
            </a:r>
          </a:p>
          <a:p>
            <a:r>
              <a:rPr lang="en-US" sz="2000" dirty="0">
                <a:latin typeface="Times New Roman" pitchFamily="18" charset="0"/>
              </a:rPr>
              <a:t>SIFT features that lead to the classifier for recognition was not extracted.</a:t>
            </a:r>
          </a:p>
          <a:p>
            <a:pPr marL="0" indent="0">
              <a:buNone/>
            </a:pPr>
            <a:r>
              <a:rPr lang="en-US" sz="2000" dirty="0">
                <a:latin typeface="Times New Roman" pitchFamily="18" charset="0"/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935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AB9AC-436E-4251-A1D7-66E6BA97A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LITERATURE SURVEY(Contd.,)</a:t>
            </a:r>
            <a:endParaRPr lang="en-IN" sz="4000" dirty="0">
              <a:latin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254C8-7F5F-41A3-A4BE-4EB0CFA13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755" y="953173"/>
            <a:ext cx="10807045" cy="4951653"/>
          </a:xfrm>
        </p:spPr>
        <p:txBody>
          <a:bodyPr/>
          <a:lstStyle/>
          <a:p>
            <a:pPr marL="0" lvl="0" indent="0" defTabSz="914400">
              <a:buNone/>
            </a:pPr>
            <a:r>
              <a:rPr lang="en-US" sz="2000" b="1" dirty="0">
                <a:solidFill>
                  <a:prstClr val="black"/>
                </a:solidFill>
                <a:latin typeface="Times New Roman" pitchFamily="18" charset="0"/>
              </a:rPr>
              <a:t>[3]Design a new algorithm to count white blood cells for classification Leukemic Blood Image using machine vision system</a:t>
            </a:r>
          </a:p>
          <a:p>
            <a:pPr marL="0" lvl="0" indent="0" defTabSz="914400">
              <a:buNone/>
            </a:pPr>
            <a:endParaRPr lang="en-US" sz="2000" b="1" dirty="0">
              <a:solidFill>
                <a:prstClr val="black"/>
              </a:solidFill>
              <a:latin typeface="Times New Roman" pitchFamily="18" charset="0"/>
            </a:endParaRPr>
          </a:p>
          <a:p>
            <a:pPr marL="0" indent="0" defTabSz="914400">
              <a:buNone/>
            </a:pPr>
            <a:r>
              <a:rPr lang="en-US" sz="2000" b="1" dirty="0">
                <a:solidFill>
                  <a:prstClr val="black"/>
                </a:solidFill>
                <a:latin typeface="Times New Roman" pitchFamily="18" charset="0"/>
              </a:rPr>
              <a:t>Author: </a:t>
            </a:r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Alireza </a:t>
            </a:r>
            <a:r>
              <a:rPr lang="en-US" sz="2000" dirty="0" err="1">
                <a:solidFill>
                  <a:prstClr val="black"/>
                </a:solidFill>
                <a:latin typeface="Times New Roman" pitchFamily="18" charset="0"/>
              </a:rPr>
              <a:t>Karimian</a:t>
            </a:r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 and Zahra </a:t>
            </a:r>
            <a:r>
              <a:rPr lang="en-US" sz="2000" dirty="0" err="1">
                <a:solidFill>
                  <a:prstClr val="black"/>
                </a:solidFill>
                <a:latin typeface="Times New Roman" pitchFamily="18" charset="0"/>
              </a:rPr>
              <a:t>Khandan</a:t>
            </a:r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 </a:t>
            </a:r>
            <a:r>
              <a:rPr lang="en-US" sz="2000" dirty="0" err="1">
                <a:solidFill>
                  <a:prstClr val="black"/>
                </a:solidFill>
                <a:latin typeface="Times New Roman" pitchFamily="18" charset="0"/>
              </a:rPr>
              <a:t>Khadem</a:t>
            </a:r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 </a:t>
            </a:r>
            <a:r>
              <a:rPr lang="en-US" sz="2000" dirty="0" err="1">
                <a:solidFill>
                  <a:prstClr val="black"/>
                </a:solidFill>
                <a:latin typeface="Times New Roman" pitchFamily="18" charset="0"/>
              </a:rPr>
              <a:t>Alreza</a:t>
            </a:r>
            <a:endParaRPr lang="en-US" sz="2000" dirty="0">
              <a:solidFill>
                <a:prstClr val="black"/>
              </a:solidFill>
              <a:latin typeface="Times New Roman" pitchFamily="18" charset="0"/>
            </a:endParaRPr>
          </a:p>
          <a:p>
            <a:pPr marL="0" indent="0" defTabSz="914400">
              <a:buNone/>
            </a:pPr>
            <a:r>
              <a:rPr lang="en-US" sz="2000" b="1" dirty="0">
                <a:solidFill>
                  <a:prstClr val="black"/>
                </a:solidFill>
                <a:latin typeface="Times New Roman" pitchFamily="18" charset="0"/>
              </a:rPr>
              <a:t>Publisher: </a:t>
            </a:r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IEEE 6</a:t>
            </a:r>
            <a:r>
              <a:rPr lang="en-US" sz="2000" baseline="30000" dirty="0">
                <a:solidFill>
                  <a:prstClr val="black"/>
                </a:solidFill>
                <a:latin typeface="Times New Roman" pitchFamily="18" charset="0"/>
              </a:rPr>
              <a:t>th</a:t>
            </a:r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 International Conference on Computer and Knowledge Engineering (ICCKE)</a:t>
            </a:r>
          </a:p>
          <a:p>
            <a:pPr marL="0" lvl="0" indent="0" defTabSz="914400">
              <a:buNone/>
            </a:pPr>
            <a:r>
              <a:rPr lang="en-US" sz="2000" b="1" dirty="0">
                <a:solidFill>
                  <a:prstClr val="black"/>
                </a:solidFill>
                <a:latin typeface="Times New Roman" pitchFamily="18" charset="0"/>
              </a:rPr>
              <a:t>Year: </a:t>
            </a:r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2016</a:t>
            </a:r>
          </a:p>
          <a:p>
            <a:pPr marL="0" lvl="0" indent="0" defTabSz="914400">
              <a:buNone/>
            </a:pPr>
            <a:endParaRPr lang="en-US" sz="2000" b="1" dirty="0">
              <a:solidFill>
                <a:prstClr val="black"/>
              </a:solidFill>
              <a:latin typeface="Times New Roman" pitchFamily="18" charset="0"/>
            </a:endParaRPr>
          </a:p>
          <a:p>
            <a:pPr marL="0" lvl="0" indent="0" defTabSz="914400">
              <a:buNone/>
            </a:pPr>
            <a:r>
              <a:rPr lang="en-US" sz="2000" b="1" dirty="0">
                <a:solidFill>
                  <a:prstClr val="black"/>
                </a:solidFill>
                <a:latin typeface="Times New Roman" pitchFamily="18" charset="0"/>
              </a:rPr>
              <a:t>Inference</a:t>
            </a:r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:</a:t>
            </a:r>
          </a:p>
          <a:p>
            <a:pPr defTabSz="914400"/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White blood cells are identified using color space conversion models. </a:t>
            </a:r>
          </a:p>
          <a:p>
            <a:pPr defTabSz="914400"/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Leukocytes group are separated using division of watershed conversion and image cleanup is done. </a:t>
            </a:r>
          </a:p>
          <a:p>
            <a:pPr defTabSz="914400"/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Problems of data extraction from WBCs- loosing form, dimensions and edges.</a:t>
            </a:r>
          </a:p>
          <a:p>
            <a:pPr defTabSz="914400"/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It showed an accuracy of 93% in the detection of white blood cells.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68759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5764E-76DA-4E00-B2BC-D1A149C0B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LITERATURE SURVEY(Contd.,)</a:t>
            </a:r>
            <a:endParaRPr lang="en-IN" sz="4000" dirty="0">
              <a:latin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1BDAC-ECCE-4876-A348-3435005BE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447" y="907330"/>
            <a:ext cx="10869105" cy="5043340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[4]Real Time Blood Image Processing Application for Malaria Diagnosis Using Mobile Phones</a:t>
            </a: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 </a:t>
            </a: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Author: </a:t>
            </a:r>
            <a:r>
              <a:rPr lang="en-US" sz="2000" dirty="0" err="1">
                <a:latin typeface="Times New Roman" pitchFamily="18" charset="0"/>
              </a:rPr>
              <a:t>Corentin</a:t>
            </a:r>
            <a:r>
              <a:rPr lang="en-US" sz="2000" dirty="0">
                <a:latin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</a:rPr>
              <a:t>Dallet</a:t>
            </a:r>
            <a:r>
              <a:rPr lang="en-US" sz="2000" dirty="0">
                <a:latin typeface="Times New Roman" pitchFamily="18" charset="0"/>
              </a:rPr>
              <a:t>, </a:t>
            </a:r>
            <a:r>
              <a:rPr lang="en-US" sz="2000" dirty="0" err="1">
                <a:latin typeface="Times New Roman" pitchFamily="18" charset="0"/>
              </a:rPr>
              <a:t>Izzet</a:t>
            </a:r>
            <a:r>
              <a:rPr lang="en-US" sz="2000" dirty="0">
                <a:latin typeface="Times New Roman" pitchFamily="18" charset="0"/>
              </a:rPr>
              <a:t> Kale and </a:t>
            </a:r>
            <a:r>
              <a:rPr lang="en-US" sz="2000" dirty="0" err="1">
                <a:latin typeface="Times New Roman" pitchFamily="18" charset="0"/>
              </a:rPr>
              <a:t>Saumya</a:t>
            </a:r>
            <a:r>
              <a:rPr lang="en-US" sz="2000" dirty="0">
                <a:latin typeface="Times New Roman" pitchFamily="18" charset="0"/>
              </a:rPr>
              <a:t> Kareem</a:t>
            </a: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Publisher: </a:t>
            </a:r>
            <a:r>
              <a:rPr lang="en-US" sz="2000" dirty="0">
                <a:latin typeface="Times New Roman" pitchFamily="18" charset="0"/>
              </a:rPr>
              <a:t>IEEE International Symposium on Circuits and Systems (ISCAS)</a:t>
            </a: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Year: </a:t>
            </a:r>
            <a:r>
              <a:rPr lang="en-US" sz="2000" dirty="0">
                <a:latin typeface="Times New Roman" pitchFamily="18" charset="0"/>
              </a:rPr>
              <a:t>2014</a:t>
            </a:r>
          </a:p>
          <a:p>
            <a:pPr marL="0" indent="0">
              <a:buNone/>
            </a:pPr>
            <a:endParaRPr lang="en-US" sz="2000" b="1" dirty="0">
              <a:latin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Inference</a:t>
            </a:r>
            <a:r>
              <a:rPr lang="en-US" sz="2000" dirty="0">
                <a:latin typeface="Times New Roman" pitchFamily="18" charset="0"/>
              </a:rPr>
              <a:t>: </a:t>
            </a:r>
          </a:p>
          <a:p>
            <a:r>
              <a:rPr lang="en-US" sz="2000" dirty="0">
                <a:latin typeface="Times New Roman" pitchFamily="18" charset="0"/>
              </a:rPr>
              <a:t>A fast and reliable mobile phone Android application platform for blood image analysis is developed. </a:t>
            </a:r>
          </a:p>
          <a:p>
            <a:r>
              <a:rPr lang="en-US" sz="2000" dirty="0">
                <a:latin typeface="Times New Roman" pitchFamily="18" charset="0"/>
              </a:rPr>
              <a:t>The application is based on novel Annular Ring Ratio Method, tested and validated in MATLAB. </a:t>
            </a:r>
          </a:p>
          <a:p>
            <a:r>
              <a:rPr lang="en-US" sz="2000" dirty="0">
                <a:latin typeface="Times New Roman" pitchFamily="18" charset="0"/>
              </a:rPr>
              <a:t>The method detects the blood components such as the Red Blood Cells (RBCs), White Blood Cells (WBCs), parasitemia of the parasites in the infected RBCs.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6943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0123-F63B-4D64-8BB9-4143E341B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LITERATURE SURVEY(Contd.,)</a:t>
            </a:r>
            <a:endParaRPr lang="en-IN" sz="4000" dirty="0">
              <a:latin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75EAB-A4F8-44B3-ACEB-F52C43C28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69622"/>
            <a:ext cx="10972800" cy="5118755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[5]A Novel Method to Count the Red Blood Cells in Thin Blood Films</a:t>
            </a: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 </a:t>
            </a: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Author: </a:t>
            </a:r>
            <a:r>
              <a:rPr lang="en-US" sz="2000" dirty="0" err="1">
                <a:latin typeface="Times New Roman" pitchFamily="18" charset="0"/>
              </a:rPr>
              <a:t>I.Kale</a:t>
            </a:r>
            <a:r>
              <a:rPr lang="en-US" sz="2000" dirty="0">
                <a:latin typeface="Times New Roman" pitchFamily="18" charset="0"/>
              </a:rPr>
              <a:t>, </a:t>
            </a:r>
            <a:r>
              <a:rPr lang="en-US" sz="2000" dirty="0" err="1">
                <a:latin typeface="Times New Roman" pitchFamily="18" charset="0"/>
              </a:rPr>
              <a:t>S.Kareem</a:t>
            </a:r>
            <a:r>
              <a:rPr lang="en-US" sz="2000" dirty="0">
                <a:latin typeface="Times New Roman" pitchFamily="18" charset="0"/>
              </a:rPr>
              <a:t> and R.C.S </a:t>
            </a:r>
            <a:r>
              <a:rPr lang="en-US" sz="2000" dirty="0" err="1">
                <a:latin typeface="Times New Roman" pitchFamily="18" charset="0"/>
              </a:rPr>
              <a:t>Morling</a:t>
            </a:r>
            <a:r>
              <a:rPr lang="en-US" sz="2000" dirty="0">
                <a:latin typeface="Times New Roman" pitchFamily="18" charset="0"/>
              </a:rPr>
              <a:t> </a:t>
            </a: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Publisher: </a:t>
            </a:r>
            <a:r>
              <a:rPr lang="en-US" sz="2000" dirty="0">
                <a:latin typeface="Times New Roman" pitchFamily="18" charset="0"/>
              </a:rPr>
              <a:t>IEEE International Symposium on Circuits and Systems (ISCAS)</a:t>
            </a:r>
            <a:endParaRPr lang="en-US" sz="2000" b="1" dirty="0">
              <a:latin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Year: </a:t>
            </a:r>
            <a:r>
              <a:rPr lang="en-US" sz="2000" dirty="0">
                <a:latin typeface="Times New Roman" pitchFamily="18" charset="0"/>
              </a:rPr>
              <a:t>2011</a:t>
            </a:r>
          </a:p>
          <a:p>
            <a:pPr marL="0" indent="0">
              <a:buNone/>
            </a:pPr>
            <a:endParaRPr lang="en-US" sz="2000" b="1" dirty="0">
              <a:latin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</a:rPr>
              <a:t>Inference</a:t>
            </a:r>
            <a:r>
              <a:rPr lang="en-US" sz="2000" dirty="0">
                <a:latin typeface="Times New Roman" pitchFamily="18" charset="0"/>
              </a:rPr>
              <a:t>: </a:t>
            </a:r>
          </a:p>
          <a:p>
            <a:r>
              <a:rPr lang="en-US" sz="2000" dirty="0">
                <a:latin typeface="Times New Roman" pitchFamily="18" charset="0"/>
              </a:rPr>
              <a:t>The method utilizes basic knowledge on cell structure and brightness of the components to detect the RBCs in the image.</a:t>
            </a:r>
          </a:p>
          <a:p>
            <a:r>
              <a:rPr lang="en-US" sz="2000" dirty="0">
                <a:latin typeface="Times New Roman" pitchFamily="18" charset="0"/>
              </a:rPr>
              <a:t>Eliminates the segmentation procedures used to segment the cells in the microscopic image.</a:t>
            </a:r>
          </a:p>
          <a:p>
            <a:r>
              <a:rPr lang="en-US" sz="2000" dirty="0">
                <a:latin typeface="Times New Roman" pitchFamily="18" charset="0"/>
              </a:rPr>
              <a:t>Avoids image pre-processing to deal with non uniform illumination prior to cell detection.</a:t>
            </a:r>
          </a:p>
          <a:p>
            <a:r>
              <a:rPr lang="en-US" sz="2000" dirty="0">
                <a:latin typeface="Times New Roman" pitchFamily="18" charset="0"/>
              </a:rPr>
              <a:t>A global threshold was used for classification of pixels to either foreground or background.</a:t>
            </a:r>
          </a:p>
          <a:p>
            <a:r>
              <a:rPr lang="en-US" sz="2000" dirty="0">
                <a:solidFill>
                  <a:prstClr val="black"/>
                </a:solidFill>
                <a:latin typeface="Times New Roman" pitchFamily="18" charset="0"/>
              </a:rPr>
              <a:t>It showed an accuracy of 95% in the detection of red blood cells.</a:t>
            </a:r>
            <a:r>
              <a:rPr lang="en-US" sz="2000" dirty="0">
                <a:latin typeface="Times New Roman" pitchFamily="18" charset="0"/>
              </a:rPr>
              <a:t>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973551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EXISTING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157" y="1451119"/>
            <a:ext cx="10665643" cy="3955762"/>
          </a:xfrm>
        </p:spPr>
        <p:txBody>
          <a:bodyPr>
            <a:normAutofit/>
          </a:bodyPr>
          <a:lstStyle/>
          <a:p>
            <a:r>
              <a:rPr lang="en-IN" sz="2000" dirty="0">
                <a:latin typeface="Times New Roman" panose="02020603050405020304" pitchFamily="18" charset="0"/>
              </a:rPr>
              <a:t>Lacks at extracting many valid features during pre-processing. 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Many classifiers used are incompatible with blood sample images.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A comparative analysis to find a suitable classifier isn’t done. 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Accuracy is not reliable.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Features extracted normally- Contrast, Correlation, Colour Histograms, Energy and  Homogeneity.</a:t>
            </a:r>
          </a:p>
          <a:p>
            <a:pPr marL="0" indent="0" algn="just">
              <a:buNone/>
            </a:pPr>
            <a:endParaRPr 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597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PROPOSED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137293"/>
            <a:ext cx="10515600" cy="3955762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F704A3-5D07-46FA-A4F1-D68F247915F1}"/>
              </a:ext>
            </a:extLst>
          </p:cNvPr>
          <p:cNvSpPr/>
          <p:nvPr/>
        </p:nvSpPr>
        <p:spPr>
          <a:xfrm>
            <a:off x="838199" y="1511552"/>
            <a:ext cx="10515599" cy="1640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marR="0" lvl="0" indent="-228600" algn="just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2000" kern="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Many features are considered to increase the accuracy of the detection process.</a:t>
            </a:r>
            <a:r>
              <a:rPr kumimoji="0" lang="en-I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228600" marR="0" lvl="0" indent="-228600" algn="just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2000" kern="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comparative analysis of SVM and CNN algorithm outputs is done.</a:t>
            </a:r>
          </a:p>
          <a:p>
            <a:pPr marL="228600" marR="0" lvl="0" indent="-228600" algn="just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 was found to be more precise and accurate than SVM algorithm.</a:t>
            </a:r>
          </a:p>
          <a:p>
            <a:pPr marL="228600" marR="0" lvl="0" indent="-228600" algn="just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475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53142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 BLOCK DIAGRAM</a:t>
            </a:r>
          </a:p>
        </p:txBody>
      </p:sp>
      <p:sp>
        <p:nvSpPr>
          <p:cNvPr id="56" name="Content Placeholder 55">
            <a:extLst>
              <a:ext uri="{FF2B5EF4-FFF2-40B4-BE49-F238E27FC236}">
                <a16:creationId xmlns:a16="http://schemas.microsoft.com/office/drawing/2014/main" id="{F2697FA1-396B-4752-98CB-BA62BE6E9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088" y="1178642"/>
            <a:ext cx="11613823" cy="5316718"/>
          </a:xfrm>
        </p:spPr>
        <p:txBody>
          <a:bodyPr/>
          <a:lstStyle/>
          <a:p>
            <a:pPr marL="0" indent="0">
              <a:buNone/>
            </a:pPr>
            <a:endParaRPr lang="en-IN" sz="2000" dirty="0">
              <a:latin typeface="Times New Roman" panose="02020603050405020304" pitchFamily="18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882EC44-35A2-47B2-AF59-CE0955706F3D}"/>
              </a:ext>
            </a:extLst>
          </p:cNvPr>
          <p:cNvSpPr/>
          <p:nvPr/>
        </p:nvSpPr>
        <p:spPr>
          <a:xfrm>
            <a:off x="9293404" y="2221869"/>
            <a:ext cx="2271280" cy="121731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0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(SIFT algorithm)</a:t>
            </a:r>
            <a:endParaRPr kumimoji="0" lang="en-IN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C123E5B-A939-428A-A321-1E01B3309B00}"/>
              </a:ext>
            </a:extLst>
          </p:cNvPr>
          <p:cNvSpPr/>
          <p:nvPr/>
        </p:nvSpPr>
        <p:spPr>
          <a:xfrm>
            <a:off x="3240565" y="2231142"/>
            <a:ext cx="2413262" cy="122123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Pre-processing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(Resizing,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De-noising,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Image enhancement)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0C199FA-A12D-49AE-BE4B-1C53E09BBEB1}"/>
              </a:ext>
            </a:extLst>
          </p:cNvPr>
          <p:cNvSpPr/>
          <p:nvPr/>
        </p:nvSpPr>
        <p:spPr>
          <a:xfrm>
            <a:off x="6390012" y="2233102"/>
            <a:ext cx="2271281" cy="12173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Image segmentation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0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(Bimodal threshold detection)</a:t>
            </a:r>
            <a:endParaRPr kumimoji="0" lang="en-IN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532AD57-9E51-4E8C-8331-AF708D716561}"/>
              </a:ext>
            </a:extLst>
          </p:cNvPr>
          <p:cNvSpPr/>
          <p:nvPr/>
        </p:nvSpPr>
        <p:spPr>
          <a:xfrm>
            <a:off x="4619132" y="4627156"/>
            <a:ext cx="2107095" cy="124547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using different classifiers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20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(SVM and CNN)</a:t>
            </a:r>
            <a:endParaRPr kumimoji="0" lang="en-IN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B0D9821-5852-4D31-AB97-B10E2A722F82}"/>
              </a:ext>
            </a:extLst>
          </p:cNvPr>
          <p:cNvCxnSpPr>
            <a:cxnSpLocks/>
            <a:stCxn id="5" idx="3"/>
            <a:endCxn id="59" idx="1"/>
          </p:cNvCxnSpPr>
          <p:nvPr/>
        </p:nvCxnSpPr>
        <p:spPr>
          <a:xfrm>
            <a:off x="2630595" y="2841762"/>
            <a:ext cx="6099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A861BA6-E63A-4BC5-A32A-755040F3880E}"/>
              </a:ext>
            </a:extLst>
          </p:cNvPr>
          <p:cNvCxnSpPr>
            <a:cxnSpLocks/>
            <a:stCxn id="59" idx="3"/>
            <a:endCxn id="60" idx="1"/>
          </p:cNvCxnSpPr>
          <p:nvPr/>
        </p:nvCxnSpPr>
        <p:spPr>
          <a:xfrm>
            <a:off x="5653827" y="2841762"/>
            <a:ext cx="7361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D52D88B-608B-4685-AE6D-8E39DFE55986}"/>
              </a:ext>
            </a:extLst>
          </p:cNvPr>
          <p:cNvCxnSpPr>
            <a:cxnSpLocks/>
          </p:cNvCxnSpPr>
          <p:nvPr/>
        </p:nvCxnSpPr>
        <p:spPr>
          <a:xfrm>
            <a:off x="8661293" y="2802605"/>
            <a:ext cx="6471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or: Elbow 64">
            <a:extLst>
              <a:ext uri="{FF2B5EF4-FFF2-40B4-BE49-F238E27FC236}">
                <a16:creationId xmlns:a16="http://schemas.microsoft.com/office/drawing/2014/main" id="{CFB6F53E-4965-4E33-8CD1-099B2C4C1D03}"/>
              </a:ext>
            </a:extLst>
          </p:cNvPr>
          <p:cNvCxnSpPr>
            <a:cxnSpLocks/>
          </p:cNvCxnSpPr>
          <p:nvPr/>
        </p:nvCxnSpPr>
        <p:spPr>
          <a:xfrm rot="5400000">
            <a:off x="11331215" y="3253905"/>
            <a:ext cx="898216" cy="4"/>
          </a:xfrm>
          <a:prstGeom prst="bentConnector3">
            <a:avLst>
              <a:gd name="adj1" fmla="val 50000"/>
            </a:avLst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3099D0A5-AC9C-4D31-B498-BBCCD37CB8D0}"/>
              </a:ext>
            </a:extLst>
          </p:cNvPr>
          <p:cNvCxnSpPr>
            <a:cxnSpLocks/>
          </p:cNvCxnSpPr>
          <p:nvPr/>
        </p:nvCxnSpPr>
        <p:spPr>
          <a:xfrm>
            <a:off x="3240183" y="3703013"/>
            <a:ext cx="7813084" cy="5973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9D6A86A-109A-49D0-80D8-6A861FED2992}"/>
              </a:ext>
            </a:extLst>
          </p:cNvPr>
          <p:cNvCxnSpPr>
            <a:cxnSpLocks/>
          </p:cNvCxnSpPr>
          <p:nvPr/>
        </p:nvCxnSpPr>
        <p:spPr>
          <a:xfrm>
            <a:off x="3239233" y="3712328"/>
            <a:ext cx="0" cy="1537563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0662F5A6-B09B-472A-AEC8-AD30A46C9285}"/>
              </a:ext>
            </a:extLst>
          </p:cNvPr>
          <p:cNvCxnSpPr>
            <a:cxnSpLocks/>
          </p:cNvCxnSpPr>
          <p:nvPr/>
        </p:nvCxnSpPr>
        <p:spPr>
          <a:xfrm flipV="1">
            <a:off x="6726228" y="5222127"/>
            <a:ext cx="306167" cy="31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3E0EAD1B-595A-4CEB-BB1B-FB644BC031D0}"/>
              </a:ext>
            </a:extLst>
          </p:cNvPr>
          <p:cNvCxnSpPr>
            <a:cxnSpLocks/>
          </p:cNvCxnSpPr>
          <p:nvPr/>
        </p:nvCxnSpPr>
        <p:spPr>
          <a:xfrm flipV="1">
            <a:off x="7032395" y="4241082"/>
            <a:ext cx="1282046" cy="98104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E5E03E2C-5630-4E9D-8E60-76EEB8F45649}"/>
              </a:ext>
            </a:extLst>
          </p:cNvPr>
          <p:cNvSpPr/>
          <p:nvPr/>
        </p:nvSpPr>
        <p:spPr>
          <a:xfrm>
            <a:off x="8314441" y="4065149"/>
            <a:ext cx="3271969" cy="34872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Plasmodium 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falciparum</a:t>
            </a:r>
            <a:endParaRPr kumimoji="0" lang="en-IN" sz="2000" b="0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9476A41-B519-4416-BE12-C231539B6690}"/>
              </a:ext>
            </a:extLst>
          </p:cNvPr>
          <p:cNvSpPr/>
          <p:nvPr/>
        </p:nvSpPr>
        <p:spPr>
          <a:xfrm>
            <a:off x="8314441" y="4705880"/>
            <a:ext cx="3271969" cy="30772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Plasmodium 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vivax</a:t>
            </a:r>
            <a:endParaRPr kumimoji="0" lang="en-IN" sz="2000" b="0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D7A4A28-93FC-4166-AA89-7C237A830CCD}"/>
              </a:ext>
            </a:extLst>
          </p:cNvPr>
          <p:cNvSpPr/>
          <p:nvPr/>
        </p:nvSpPr>
        <p:spPr>
          <a:xfrm>
            <a:off x="8314440" y="5280419"/>
            <a:ext cx="3271969" cy="30772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Plasmodium </a:t>
            </a:r>
            <a:r>
              <a:rPr kumimoji="0" lang="en-US" sz="2000" b="0" i="1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malariae</a:t>
            </a:r>
            <a:endParaRPr kumimoji="0" lang="en-IN" sz="2000" b="0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7782F2AB-C6DC-42BD-B845-6480053A90BD}"/>
              </a:ext>
            </a:extLst>
          </p:cNvPr>
          <p:cNvSpPr/>
          <p:nvPr/>
        </p:nvSpPr>
        <p:spPr>
          <a:xfrm>
            <a:off x="8314440" y="5854958"/>
            <a:ext cx="3271969" cy="30772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Plasmodium </a:t>
            </a:r>
            <a:r>
              <a:rPr kumimoji="0" lang="en-US" sz="2000" b="0" i="1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ovale</a:t>
            </a:r>
            <a:endParaRPr kumimoji="0" lang="en-IN" sz="2000" b="0" i="1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BFFF4092-A03E-4D3F-A3B9-0482F62570B4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7673418" y="4859743"/>
            <a:ext cx="6410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nector: Elbow 77">
            <a:extLst>
              <a:ext uri="{FF2B5EF4-FFF2-40B4-BE49-F238E27FC236}">
                <a16:creationId xmlns:a16="http://schemas.microsoft.com/office/drawing/2014/main" id="{A47DD5FF-6541-4209-9C54-9570951B7667}"/>
              </a:ext>
            </a:extLst>
          </p:cNvPr>
          <p:cNvCxnSpPr>
            <a:endCxn id="76" idx="1"/>
          </p:cNvCxnSpPr>
          <p:nvPr/>
        </p:nvCxnSpPr>
        <p:spPr>
          <a:xfrm rot="16200000" flipH="1">
            <a:off x="7600582" y="5294963"/>
            <a:ext cx="786694" cy="6410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1852BC3-236D-4B91-ACDC-1F2E4D735C07}"/>
              </a:ext>
            </a:extLst>
          </p:cNvPr>
          <p:cNvCxnSpPr>
            <a:cxnSpLocks/>
            <a:endCxn id="75" idx="1"/>
          </p:cNvCxnSpPr>
          <p:nvPr/>
        </p:nvCxnSpPr>
        <p:spPr>
          <a:xfrm>
            <a:off x="7673418" y="5421686"/>
            <a:ext cx="641022" cy="12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A6ED49CB-CDD8-4DD0-A288-7736872EC5EC}"/>
              </a:ext>
            </a:extLst>
          </p:cNvPr>
          <p:cNvSpPr/>
          <p:nvPr/>
        </p:nvSpPr>
        <p:spPr>
          <a:xfrm>
            <a:off x="798483" y="2399089"/>
            <a:ext cx="1832112" cy="885346"/>
          </a:xfrm>
          <a:prstGeom prst="rect">
            <a:avLst/>
          </a:prstGeom>
          <a:ln>
            <a:noFill/>
            <a:prstDash val="lg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sample images of malaria affected blood cells (.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png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files) 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628001E-91CF-440A-9E14-F98692B84A89}"/>
              </a:ext>
            </a:extLst>
          </p:cNvPr>
          <p:cNvCxnSpPr>
            <a:cxnSpLocks/>
          </p:cNvCxnSpPr>
          <p:nvPr/>
        </p:nvCxnSpPr>
        <p:spPr>
          <a:xfrm flipH="1" flipV="1">
            <a:off x="10972804" y="3714023"/>
            <a:ext cx="80752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C54FF-D6B8-4A1B-9D4E-5DC2B3BE43DE}"/>
              </a:ext>
            </a:extLst>
          </p:cNvPr>
          <p:cNvCxnSpPr>
            <a:cxnSpLocks/>
          </p:cNvCxnSpPr>
          <p:nvPr/>
        </p:nvCxnSpPr>
        <p:spPr>
          <a:xfrm flipH="1">
            <a:off x="11569116" y="2804799"/>
            <a:ext cx="2112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F548861-12E2-4A31-B451-0AE7521D6CBA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3239229" y="5249891"/>
            <a:ext cx="13799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0344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FC688-6560-49D5-B485-49845767D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BLOCK DIAGRAM EXPLANATION </a:t>
            </a:r>
            <a:endParaRPr lang="en-IN" sz="4000" dirty="0">
              <a:latin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91BB1-B37B-44D1-93BB-08D4F773A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17421"/>
            <a:ext cx="12192000" cy="5640579"/>
          </a:xfrm>
        </p:spPr>
        <p:txBody>
          <a:bodyPr/>
          <a:lstStyle/>
          <a:p>
            <a:pPr algn="l"/>
            <a:r>
              <a:rPr lang="en-US" sz="2000" b="1" u="sng" dirty="0">
                <a:latin typeface="Times New Roman" panose="02020603050405020304" pitchFamily="18" charset="0"/>
              </a:rPr>
              <a:t>IMAGE ACQUISITION</a:t>
            </a:r>
            <a:r>
              <a:rPr lang="en-US" sz="2000" b="1" dirty="0">
                <a:latin typeface="Times New Roman" panose="02020603050405020304" pitchFamily="18" charset="0"/>
              </a:rPr>
              <a:t>:</a:t>
            </a:r>
            <a:r>
              <a:rPr lang="en-US" sz="2000" dirty="0">
                <a:latin typeface="Times New Roman" panose="02020603050405020304" pitchFamily="18" charset="0"/>
              </a:rPr>
              <a:t> A database of stained blood smeared images was procured in PNG format from the     following links: </a:t>
            </a:r>
            <a:r>
              <a:rPr lang="en-IN" sz="2000" dirty="0">
                <a:latin typeface="Times New Roman" panose="02020603050405020304" pitchFamily="18" charset="0"/>
                <a:hlinkClick r:id="rId2"/>
              </a:rPr>
              <a:t>https://www.kaggle.com/iarunava/cell-images-for-detecting-malaria</a:t>
            </a:r>
            <a:r>
              <a:rPr lang="en-IN" sz="2000" dirty="0">
                <a:latin typeface="Times New Roman" panose="02020603050405020304" pitchFamily="18" charset="0"/>
              </a:rPr>
              <a:t>     	</a:t>
            </a:r>
            <a:endParaRPr lang="en-US" sz="2000" dirty="0">
              <a:latin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US" sz="2000" b="1" dirty="0">
                <a:latin typeface="Times New Roman" panose="02020603050405020304" pitchFamily="18" charset="0"/>
              </a:rPr>
              <a:t>                              </a:t>
            </a:r>
            <a:r>
              <a:rPr lang="en-IN" sz="2000" dirty="0">
                <a:latin typeface="Times New Roman" panose="02020603050405020304" pitchFamily="18" charset="0"/>
                <a:hlinkClick r:id="rId3"/>
              </a:rPr>
              <a:t>https://lhncbc.nlm.nih.gov/publication/pub9932</a:t>
            </a:r>
            <a:endParaRPr lang="en-IN" sz="2000" dirty="0">
              <a:latin typeface="Times New Roman" panose="02020603050405020304" pitchFamily="18" charset="0"/>
            </a:endParaRPr>
          </a:p>
          <a:p>
            <a:pPr marL="0" indent="0" algn="l">
              <a:buNone/>
            </a:pPr>
            <a:endParaRPr lang="en-US" sz="2000" b="1" u="sng" dirty="0">
              <a:latin typeface="Times New Roman" panose="02020603050405020304" pitchFamily="18" charset="0"/>
            </a:endParaRPr>
          </a:p>
          <a:p>
            <a:pPr algn="l"/>
            <a:r>
              <a:rPr lang="en-IN" sz="2000" b="1" u="sng" dirty="0">
                <a:latin typeface="Times New Roman" panose="02020603050405020304" pitchFamily="18" charset="0"/>
              </a:rPr>
              <a:t>PRE-PROCESSING</a:t>
            </a:r>
            <a:r>
              <a:rPr lang="en-IN" sz="2000" b="1" dirty="0">
                <a:latin typeface="Times New Roman" panose="02020603050405020304" pitchFamily="18" charset="0"/>
              </a:rPr>
              <a:t>:</a:t>
            </a:r>
            <a:r>
              <a:rPr lang="en-IN" sz="2000" dirty="0">
                <a:latin typeface="Times New Roman" panose="02020603050405020304" pitchFamily="18" charset="0"/>
              </a:rPr>
              <a:t> Resizing: Images were resized from dimensions of range (80-300) X (80-300) to 256 X 256 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                    Elimination of noise: Median filter was used</a:t>
            </a:r>
          </a:p>
          <a:p>
            <a:pPr marL="0" indent="0" algn="l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                    Enhancement of image contrast: In-built filtering techniques(morphological operation) were</a:t>
            </a:r>
          </a:p>
          <a:p>
            <a:pPr marL="0" indent="0" algn="l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                                                                         applied</a:t>
            </a:r>
          </a:p>
          <a:p>
            <a:pPr marL="0" indent="0" algn="l">
              <a:buNone/>
            </a:pPr>
            <a:endParaRPr lang="en-IN" sz="2000" dirty="0">
              <a:latin typeface="Times New Roman" panose="02020603050405020304" pitchFamily="18" charset="0"/>
            </a:endParaRPr>
          </a:p>
          <a:p>
            <a:r>
              <a:rPr lang="en-IN" sz="2000" b="1" u="sng" dirty="0">
                <a:latin typeface="Times New Roman" panose="02020603050405020304" pitchFamily="18" charset="0"/>
              </a:rPr>
              <a:t>SEGMENTATION</a:t>
            </a:r>
            <a:r>
              <a:rPr lang="en-IN" sz="2000" b="1" dirty="0">
                <a:latin typeface="Times New Roman" panose="02020603050405020304" pitchFamily="18" charset="0"/>
              </a:rPr>
              <a:t>:</a:t>
            </a:r>
            <a:r>
              <a:rPr lang="en-IN" sz="2000" dirty="0">
                <a:latin typeface="Times New Roman" panose="02020603050405020304" pitchFamily="18" charset="0"/>
              </a:rPr>
              <a:t> Bi-modal threshold detection was used to differentiate useful information of blood cells from  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                 the background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                 Threshold value used- 0.45(based on trail and error method)</a:t>
            </a:r>
          </a:p>
          <a:p>
            <a:endParaRPr lang="en-IN" sz="2000" dirty="0">
              <a:latin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498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1A973-9BD0-4BB6-B2DB-80F30271F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BLOCK DIAGRAM EXPLANATION(Contd.,)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5EAE6-6083-443C-97B1-30FD52234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48245"/>
            <a:ext cx="11924906" cy="5656082"/>
          </a:xfrm>
        </p:spPr>
        <p:txBody>
          <a:bodyPr/>
          <a:lstStyle/>
          <a:p>
            <a:r>
              <a:rPr lang="en-IN" sz="1800" b="1" u="sng" dirty="0">
                <a:latin typeface="Times New Roman" panose="02020603050405020304" pitchFamily="18" charset="0"/>
              </a:rPr>
              <a:t>FEATURE EXTRACTION</a:t>
            </a:r>
            <a:r>
              <a:rPr lang="en-IN" sz="1800" dirty="0">
                <a:latin typeface="Times New Roman" panose="02020603050405020304" pitchFamily="18" charset="0"/>
              </a:rPr>
              <a:t>: The desired features were extracted from the images using Scale-Invariant Feature Transform (SIFT) based on Euclidean distance</a:t>
            </a:r>
          </a:p>
          <a:p>
            <a:pPr marL="0" indent="0" algn="l">
              <a:buNone/>
            </a:pPr>
            <a:r>
              <a:rPr lang="en-IN" sz="1800" b="1" dirty="0">
                <a:latin typeface="Times New Roman" panose="02020603050405020304" pitchFamily="18" charset="0"/>
              </a:rPr>
              <a:t>    Contrast (CTR)</a:t>
            </a:r>
            <a:r>
              <a:rPr lang="en-IN" sz="1800" dirty="0">
                <a:latin typeface="Times New Roman" panose="02020603050405020304" pitchFamily="18" charset="0"/>
              </a:rPr>
              <a:t>: Obtained by change in brightness of image from one pixel to another using data cursor (in-built feature)</a:t>
            </a:r>
          </a:p>
          <a:p>
            <a:pPr marL="0" indent="0">
              <a:buNone/>
            </a:pPr>
            <a:r>
              <a:rPr lang="en-IN" sz="1800" i="1" dirty="0">
                <a:latin typeface="Times New Roman" panose="02020603050405020304" pitchFamily="18" charset="0"/>
              </a:rPr>
              <a:t>                 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N" sz="1800" b="1" dirty="0">
                <a:latin typeface="Times New Roman" panose="02020603050405020304" pitchFamily="18" charset="0"/>
              </a:rPr>
              <a:t>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N" sz="1800" b="1" dirty="0">
                <a:latin typeface="Times New Roman" panose="02020603050405020304" pitchFamily="18" charset="0"/>
              </a:rPr>
              <a:t>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N" sz="1800" b="1" dirty="0">
                <a:latin typeface="Times New Roman" panose="02020603050405020304" pitchFamily="18" charset="0"/>
              </a:rPr>
              <a:t>    Correlation (COR): </a:t>
            </a:r>
            <a:r>
              <a:rPr lang="en-US" sz="1800" dirty="0">
                <a:latin typeface="Times New Roman" panose="02020603050405020304" pitchFamily="18" charset="0"/>
              </a:rPr>
              <a:t>Correlation is a measure of gray level linear dependence between the pixels at the specified position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</a:rPr>
              <a:t>    relative to each other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</a:rPr>
              <a:t>                          </a:t>
            </a:r>
            <a:endParaRPr lang="en-IN" sz="1800" dirty="0">
              <a:latin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800" i="1" dirty="0">
              <a:latin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IN" sz="1800" dirty="0">
                <a:latin typeface="Times New Roman" panose="02020603050405020304" pitchFamily="18" charset="0"/>
              </a:rPr>
              <a:t>    </a:t>
            </a:r>
          </a:p>
          <a:p>
            <a:pPr marL="0" indent="0" algn="l">
              <a:buNone/>
            </a:pPr>
            <a:endParaRPr lang="en-IN" sz="1800" b="1" dirty="0">
              <a:latin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IN" sz="1800" b="1" dirty="0">
                <a:latin typeface="Times New Roman" panose="02020603050405020304" pitchFamily="18" charset="0"/>
              </a:rPr>
              <a:t>    Homogeneity (IDM): </a:t>
            </a:r>
            <a:r>
              <a:rPr lang="en-IN" sz="1800" dirty="0">
                <a:latin typeface="Times New Roman" panose="02020603050405020304" pitchFamily="18" charset="0"/>
              </a:rPr>
              <a:t>It is the uniformity in composition. Also known as Inverse Difference Moment(IDM)</a:t>
            </a:r>
          </a:p>
          <a:p>
            <a:pPr marL="0" indent="0" algn="l">
              <a:buNone/>
            </a:pPr>
            <a:endParaRPr lang="en-IN" sz="1800" b="1" dirty="0">
              <a:latin typeface="Times New Roman" panose="02020603050405020304" pitchFamily="18" charset="0"/>
            </a:endParaRPr>
          </a:p>
          <a:p>
            <a:pPr marL="0" indent="0" algn="l">
              <a:buNone/>
            </a:pPr>
            <a:endParaRPr lang="en-IN" sz="1800" b="1" dirty="0">
              <a:latin typeface="Times New Roman" panose="02020603050405020304" pitchFamily="18" charset="0"/>
            </a:endParaRPr>
          </a:p>
          <a:p>
            <a:pPr marL="0" indent="0" algn="l">
              <a:buNone/>
            </a:pPr>
            <a:endParaRPr lang="en-IN" sz="1800" b="1" dirty="0">
              <a:latin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sz="1800" b="1" u="sng" dirty="0">
              <a:latin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01CCED-065C-4703-B072-454ADD787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040" y="1557963"/>
            <a:ext cx="8933277" cy="16101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D83030-A3F5-4A8C-9CA3-09833C817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522" y="3327754"/>
            <a:ext cx="8303581" cy="7242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6CB544-76FE-4D87-AACB-7D06FF9FD2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3897" y="4029574"/>
            <a:ext cx="6621780" cy="4465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D2DBB0-122A-4FE3-A0E4-C9C0B4BEE0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3897" y="4569626"/>
            <a:ext cx="6621780" cy="4465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F2F283F-E211-4193-AB32-99E8157F75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2020" y="3979594"/>
            <a:ext cx="6621780" cy="50292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4A156F4-E40A-44A1-B6A5-5A341BCDF9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2020" y="4530602"/>
            <a:ext cx="6621780" cy="44653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8429154-1814-4C05-AAD6-1C915C94E4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475" y="5636738"/>
            <a:ext cx="8839445" cy="99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766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6C0B4-2B4B-45C9-8B86-B3A57F3FB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BLOCK DIAGRAM EXPLANATION(Contd.,)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761C4-B9AF-4AA3-AD25-2655B5F69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53763"/>
            <a:ext cx="11623249" cy="5497865"/>
          </a:xfrm>
        </p:spPr>
        <p:txBody>
          <a:bodyPr/>
          <a:lstStyle/>
          <a:p>
            <a:pPr marL="0" indent="0" algn="l">
              <a:buNone/>
            </a:pPr>
            <a:r>
              <a:rPr lang="en-IN" sz="2000" b="1" dirty="0">
                <a:latin typeface="Times New Roman" panose="02020603050405020304" pitchFamily="18" charset="0"/>
              </a:rPr>
              <a:t>    Energy (E): </a:t>
            </a:r>
            <a:r>
              <a:rPr lang="en-IN" sz="2000" dirty="0">
                <a:latin typeface="Times New Roman" panose="02020603050405020304" pitchFamily="18" charset="0"/>
              </a:rPr>
              <a:t>Determines the intensity of pixels. Calculated as follows:</a:t>
            </a:r>
          </a:p>
          <a:p>
            <a:pPr marL="0" indent="0">
              <a:buNone/>
            </a:pPr>
            <a:r>
              <a:rPr lang="en-IN" sz="2000" i="1" dirty="0">
                <a:latin typeface="Times New Roman" panose="02020603050405020304" pitchFamily="18" charset="0"/>
              </a:rPr>
              <a:t>                   </a:t>
            </a:r>
          </a:p>
          <a:p>
            <a:pPr marL="0" indent="0">
              <a:buNone/>
            </a:pPr>
            <a:r>
              <a:rPr lang="en-IN" sz="2000" i="1" dirty="0">
                <a:latin typeface="Times New Roman" panose="02020603050405020304" pitchFamily="18" charset="0"/>
              </a:rPr>
              <a:t>    </a:t>
            </a:r>
          </a:p>
          <a:p>
            <a:pPr marL="0" indent="0">
              <a:buNone/>
            </a:pPr>
            <a:r>
              <a:rPr lang="en-IN" sz="2000" b="1" i="1" dirty="0">
                <a:latin typeface="Times New Roman" panose="02020603050405020304" pitchFamily="18" charset="0"/>
              </a:rPr>
              <a:t>   </a:t>
            </a:r>
          </a:p>
          <a:p>
            <a:pPr marL="0" indent="0">
              <a:buNone/>
            </a:pPr>
            <a:r>
              <a:rPr lang="en-IN" sz="2000" b="1" i="1" dirty="0">
                <a:latin typeface="Times New Roman" panose="02020603050405020304" pitchFamily="18" charset="0"/>
              </a:rPr>
              <a:t>    </a:t>
            </a:r>
            <a:r>
              <a:rPr lang="en-IN" sz="2000" b="1" dirty="0">
                <a:latin typeface="Times New Roman" panose="02020603050405020304" pitchFamily="18" charset="0"/>
              </a:rPr>
              <a:t>Entropy (H): </a:t>
            </a:r>
            <a:r>
              <a:rPr lang="en-IN" sz="2000" dirty="0">
                <a:latin typeface="Times New Roman" panose="02020603050405020304" pitchFamily="18" charset="0"/>
              </a:rPr>
              <a:t>Statistical measure of randomness used to characterize texture of image. Calculated as follows</a:t>
            </a:r>
            <a:endParaRPr lang="en-IN" sz="2000" b="1" u="sng" dirty="0">
              <a:latin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b="1" u="sng" dirty="0">
                <a:latin typeface="Times New Roman" panose="02020603050405020304" pitchFamily="18" charset="0"/>
              </a:rPr>
              <a:t>                     </a:t>
            </a:r>
          </a:p>
          <a:p>
            <a:endParaRPr lang="en-IN" sz="2000" b="1" u="sng" dirty="0">
              <a:latin typeface="Times New Roman" panose="02020603050405020304" pitchFamily="18" charset="0"/>
            </a:endParaRPr>
          </a:p>
          <a:p>
            <a:endParaRPr lang="en-IN" sz="2000" b="1" u="sng" dirty="0">
              <a:latin typeface="Times New Roman" panose="02020603050405020304" pitchFamily="18" charset="0"/>
            </a:endParaRPr>
          </a:p>
          <a:p>
            <a:endParaRPr lang="en-IN" sz="2000" b="1" u="sng" dirty="0">
              <a:latin typeface="Times New Roman" panose="02020603050405020304" pitchFamily="18" charset="0"/>
            </a:endParaRPr>
          </a:p>
          <a:p>
            <a:r>
              <a:rPr lang="en-IN" sz="2000" b="1" u="sng" dirty="0">
                <a:latin typeface="Times New Roman" panose="02020603050405020304" pitchFamily="18" charset="0"/>
              </a:rPr>
              <a:t>CLASSIFICATION</a:t>
            </a:r>
            <a:r>
              <a:rPr lang="en-IN" sz="2000" dirty="0">
                <a:latin typeface="Times New Roman" panose="02020603050405020304" pitchFamily="18" charset="0"/>
              </a:rPr>
              <a:t>: The processed image was classified using SVM and CNN classifiers</a:t>
            </a:r>
          </a:p>
          <a:p>
            <a:pPr marL="0" indent="0">
              <a:buNone/>
            </a:pPr>
            <a:endParaRPr lang="en-IN" sz="2000" dirty="0">
              <a:latin typeface="Times New Roman" panose="02020603050405020304" pitchFamily="18" charset="0"/>
            </a:endParaRPr>
          </a:p>
          <a:p>
            <a:r>
              <a:rPr lang="en-IN" sz="2000" b="1" u="sng" dirty="0">
                <a:latin typeface="Times New Roman" panose="02020603050405020304" pitchFamily="18" charset="0"/>
              </a:rPr>
              <a:t>IDENTIFICATION</a:t>
            </a:r>
            <a:r>
              <a:rPr lang="en-IN" sz="2000" b="1" dirty="0">
                <a:latin typeface="Times New Roman" panose="02020603050405020304" pitchFamily="18" charset="0"/>
              </a:rPr>
              <a:t>:</a:t>
            </a:r>
            <a:r>
              <a:rPr lang="en-IN" sz="2000" dirty="0">
                <a:latin typeface="Times New Roman" panose="02020603050405020304" pitchFamily="18" charset="0"/>
              </a:rPr>
              <a:t> The type of malaria causing species was identified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E021E3-92E9-4E63-8695-8C3D35031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598" y="1723515"/>
            <a:ext cx="10639060" cy="6684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A9FA96-5C39-48C5-986C-26E5206DD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253" y="3357821"/>
            <a:ext cx="10915979" cy="103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258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4583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880" y="744583"/>
            <a:ext cx="10515600" cy="5948448"/>
          </a:xfrm>
        </p:spPr>
        <p:txBody>
          <a:bodyPr/>
          <a:lstStyle/>
          <a:p>
            <a:r>
              <a:rPr lang="en-IN" sz="1600" b="1" dirty="0">
                <a:latin typeface="Times New Roman" panose="02020603050405020304" pitchFamily="18" charset="0"/>
              </a:rPr>
              <a:t>OBJECTIVE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INTRODUCTION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TYPES OF MALARIAL PARASITES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PRE-REQUISITES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LITERATURE SURVEY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EXISTING SYSTEM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PROPOSED SYSTEM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BLOCK DIAGRAM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TOOLS USED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RESULTS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COMPARATIVE ANALYSIS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PERFORMANCE ANALYSIS - CHARTS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CONCLUSION &amp; FUTURE SCOPE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TIMELINE CHART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JOURNAL PUBLICATION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REFERENCES</a:t>
            </a:r>
          </a:p>
          <a:p>
            <a:r>
              <a:rPr lang="en-IN" sz="1600" b="1" dirty="0">
                <a:latin typeface="Times New Roman" panose="02020603050405020304" pitchFamily="18" charset="0"/>
              </a:rPr>
              <a:t>CERTIFICATES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28679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75414"/>
            <a:ext cx="10515600" cy="83602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TOOLS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7328" y="1179485"/>
            <a:ext cx="10972801" cy="5249596"/>
          </a:xfrm>
        </p:spPr>
        <p:txBody>
          <a:bodyPr/>
          <a:lstStyle/>
          <a:p>
            <a:r>
              <a:rPr lang="en-IN" sz="2000" b="1" u="sng" dirty="0">
                <a:latin typeface="Times New Roman" panose="02020603050405020304" pitchFamily="18" charset="0"/>
              </a:rPr>
              <a:t>HARDWARE</a:t>
            </a:r>
            <a:r>
              <a:rPr lang="en-IN" sz="2000" dirty="0">
                <a:latin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Processor: Pentium dual core 2.00 GHz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Disk space: 40 GB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RAM: 4GB (Minimum)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</a:t>
            </a:r>
          </a:p>
          <a:p>
            <a:r>
              <a:rPr lang="en-IN" sz="2000" b="1" u="sng" dirty="0">
                <a:latin typeface="Times New Roman" panose="02020603050405020304" pitchFamily="18" charset="0"/>
              </a:rPr>
              <a:t>SOFTWARE</a:t>
            </a:r>
            <a:r>
              <a:rPr lang="en-IN" sz="2000" dirty="0">
                <a:latin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MATLAB R2018a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C language</a:t>
            </a:r>
          </a:p>
          <a:p>
            <a:pPr marL="0" indent="0">
              <a:buNone/>
            </a:pPr>
            <a:endParaRPr lang="en-IN" sz="2000" dirty="0">
              <a:latin typeface="Times New Roman" panose="02020603050405020304" pitchFamily="18" charset="0"/>
            </a:endParaRPr>
          </a:p>
          <a:p>
            <a:r>
              <a:rPr lang="en-IN" sz="2000" dirty="0">
                <a:latin typeface="Times New Roman" panose="02020603050405020304" pitchFamily="18" charset="0"/>
              </a:rPr>
              <a:t> </a:t>
            </a:r>
            <a:r>
              <a:rPr lang="en-IN" sz="2000" b="1" u="sng" dirty="0">
                <a:latin typeface="Times New Roman" panose="02020603050405020304" pitchFamily="18" charset="0"/>
              </a:rPr>
              <a:t>IMAGES USED</a:t>
            </a:r>
            <a:r>
              <a:rPr lang="en-IN" sz="2000" b="1" dirty="0">
                <a:latin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75% for Training and 25% for Testing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Total images used for training and testing: SVM algorithm- 100 .</a:t>
            </a:r>
            <a:r>
              <a:rPr lang="en-IN" sz="2000" dirty="0" err="1">
                <a:latin typeface="Times New Roman" panose="02020603050405020304" pitchFamily="18" charset="0"/>
              </a:rPr>
              <a:t>png</a:t>
            </a:r>
            <a:r>
              <a:rPr lang="en-IN" sz="2000" dirty="0">
                <a:latin typeface="Times New Roman" panose="02020603050405020304" pitchFamily="18" charset="0"/>
              </a:rPr>
              <a:t> images per species type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</a:rPr>
              <a:t>                                                                                         CNN algorithm- 1000 .</a:t>
            </a:r>
            <a:r>
              <a:rPr lang="en-IN" sz="2000" dirty="0" err="1">
                <a:latin typeface="Times New Roman" panose="02020603050405020304" pitchFamily="18" charset="0"/>
              </a:rPr>
              <a:t>png</a:t>
            </a:r>
            <a:r>
              <a:rPr lang="en-IN" sz="2000" dirty="0">
                <a:latin typeface="Times New Roman" panose="02020603050405020304" pitchFamily="18" charset="0"/>
              </a:rPr>
              <a:t> images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BF023-A257-4318-BEEC-424ABBB27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RESULTS - SVM OUTPUT - SPECIES TYPE 1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CCE7656-FE43-43AE-BCDB-BB6647F8E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84081"/>
            <a:ext cx="12192000" cy="53732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66AD33-1295-421B-BFCE-19EF4B65402A}"/>
              </a:ext>
            </a:extLst>
          </p:cNvPr>
          <p:cNvSpPr txBox="1"/>
          <p:nvPr/>
        </p:nvSpPr>
        <p:spPr>
          <a:xfrm>
            <a:off x="0" y="663404"/>
            <a:ext cx="523187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Input blood sample image of species type-1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5228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79639-5E6B-4E4E-BA0B-4BE293FC9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RESULTS - SVM OUTPUT(Contd.,)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32A860-EFC9-418E-8C48-13EB22212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027521"/>
            <a:ext cx="12192001" cy="53921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50E82C-C0A2-46BE-B4ED-3927BC4BD7D8}"/>
              </a:ext>
            </a:extLst>
          </p:cNvPr>
          <p:cNvSpPr txBox="1"/>
          <p:nvPr/>
        </p:nvSpPr>
        <p:spPr>
          <a:xfrm>
            <a:off x="-84842" y="627411"/>
            <a:ext cx="5071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Filtered input image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5433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2FC1A-ED93-4D37-9961-ED29FB28B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RESULTS - SVM OUTPUT(Contd.,)</a:t>
            </a:r>
            <a:endParaRPr lang="en-IN" sz="4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FE9D84-3448-4652-AAE2-7F4A2E0B63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12363"/>
            <a:ext cx="12192000" cy="53355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FC5999-1842-449E-9030-1AFDC255A9FB}"/>
              </a:ext>
            </a:extLst>
          </p:cNvPr>
          <p:cNvSpPr txBox="1"/>
          <p:nvPr/>
        </p:nvSpPr>
        <p:spPr>
          <a:xfrm>
            <a:off x="0" y="669303"/>
            <a:ext cx="714551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Binary converted image of the corresponding filtered image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60697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AE0FC-A5C6-4D1F-8791-819C87841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RESULTS - SVM OUTPUT(Contd.,)</a:t>
            </a:r>
            <a:endParaRPr lang="en-IN" sz="4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09C9A1-4678-4ACC-B955-0EA823378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40643"/>
            <a:ext cx="12192000" cy="52978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318040-2DAE-4A44-816A-6E7E31E2BC68}"/>
              </a:ext>
            </a:extLst>
          </p:cNvPr>
          <p:cNvSpPr txBox="1"/>
          <p:nvPr/>
        </p:nvSpPr>
        <p:spPr>
          <a:xfrm>
            <a:off x="0" y="659877"/>
            <a:ext cx="6004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Segmented image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9011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8940D-C816-4396-B958-FE667C39E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748245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RESULTS - SVM OUTPUT(Contd.,)</a:t>
            </a:r>
            <a:endParaRPr lang="en-IN" sz="4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EE10D65-CBC1-48D8-87D3-9DB2FBE8B5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73860"/>
            <a:ext cx="12191999" cy="53649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37DA78-E4E2-4F93-9348-A86648B3338A}"/>
              </a:ext>
            </a:extLst>
          </p:cNvPr>
          <p:cNvSpPr txBox="1"/>
          <p:nvPr/>
        </p:nvSpPr>
        <p:spPr>
          <a:xfrm>
            <a:off x="0" y="673750"/>
            <a:ext cx="59200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Species of malarial parasite is identified </a:t>
            </a:r>
          </a:p>
        </p:txBody>
      </p:sp>
    </p:spTree>
    <p:extLst>
      <p:ext uri="{BB962C8B-B14F-4D97-AF65-F5344CB8AC3E}">
        <p14:creationId xmlns:p14="http://schemas.microsoft.com/office/powerpoint/2010/main" val="21342025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C14FB-928A-4C4C-A780-74C5C3B1F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RESULTS - SVM OUTPUT - SPECIES TYPE 2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C9C4393-D164-47A0-8615-972B2B4695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8834"/>
            <a:ext cx="12192000" cy="5507954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6BFD81-B3ED-43A5-98CA-787EA0340460}"/>
              </a:ext>
            </a:extLst>
          </p:cNvPr>
          <p:cNvSpPr txBox="1"/>
          <p:nvPr/>
        </p:nvSpPr>
        <p:spPr>
          <a:xfrm>
            <a:off x="0" y="604143"/>
            <a:ext cx="6004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Consolidated output of species type- 2</a:t>
            </a:r>
          </a:p>
        </p:txBody>
      </p:sp>
    </p:spTree>
    <p:extLst>
      <p:ext uri="{BB962C8B-B14F-4D97-AF65-F5344CB8AC3E}">
        <p14:creationId xmlns:p14="http://schemas.microsoft.com/office/powerpoint/2010/main" val="16186220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40F35-1623-4164-91DA-F23AB000F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RESULTS - SVM OUTPUT - SPECIES TYPE 3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8380D67-EF4D-4921-952C-397DA33BA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8833"/>
            <a:ext cx="12192000" cy="549852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6D5D4A-6953-4C70-B4E5-84FE3B6DEB43}"/>
              </a:ext>
            </a:extLst>
          </p:cNvPr>
          <p:cNvSpPr txBox="1"/>
          <p:nvPr/>
        </p:nvSpPr>
        <p:spPr>
          <a:xfrm>
            <a:off x="0" y="635667"/>
            <a:ext cx="6306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Consolidated output of species type- 3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51103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F6A41-C683-4B6A-8D56-CBC03B351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RESULTS - SVM OUTPUT - SPECIES TYPE 4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121432E-D257-4073-AE61-2889752CB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9406"/>
            <a:ext cx="12192000" cy="549852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2F613F-5C50-4C1D-A923-8937D57E3F1F}"/>
              </a:ext>
            </a:extLst>
          </p:cNvPr>
          <p:cNvSpPr txBox="1"/>
          <p:nvPr/>
        </p:nvSpPr>
        <p:spPr>
          <a:xfrm>
            <a:off x="-1" y="626240"/>
            <a:ext cx="58069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Consolidated output of species type- 4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3414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5BBF-84DC-4121-88C3-68926B703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883" y="0"/>
            <a:ext cx="10568233" cy="723248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Times New Roman" panose="02020603050405020304" pitchFamily="18" charset="0"/>
              </a:rPr>
              <a:t>RESULTS - SVM OUTPUT </a:t>
            </a:r>
            <a:r>
              <a:rPr lang="en-IN" sz="3200" b="1" dirty="0">
                <a:latin typeface="Times New Roman" panose="02020603050405020304" pitchFamily="18" charset="0"/>
              </a:rPr>
              <a:t>-</a:t>
            </a:r>
            <a:r>
              <a:rPr lang="en-IN" sz="3200" dirty="0">
                <a:latin typeface="Times New Roman" panose="02020603050405020304" pitchFamily="18" charset="0"/>
              </a:rPr>
              <a:t> STATISTICAL FEATURES</a:t>
            </a:r>
            <a:endParaRPr lang="en-IN" sz="3200" dirty="0"/>
          </a:p>
        </p:txBody>
      </p: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9C269241-8132-416B-BF24-DB94D493E3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4797177"/>
              </p:ext>
            </p:extLst>
          </p:nvPr>
        </p:nvGraphicFramePr>
        <p:xfrm>
          <a:off x="454058" y="1027522"/>
          <a:ext cx="11283884" cy="54120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7329">
                  <a:extLst>
                    <a:ext uri="{9D8B030D-6E8A-4147-A177-3AD203B41FA5}">
                      <a16:colId xmlns:a16="http://schemas.microsoft.com/office/drawing/2014/main" val="4221472813"/>
                    </a:ext>
                  </a:extLst>
                </a:gridCol>
                <a:gridCol w="2357329">
                  <a:extLst>
                    <a:ext uri="{9D8B030D-6E8A-4147-A177-3AD203B41FA5}">
                      <a16:colId xmlns:a16="http://schemas.microsoft.com/office/drawing/2014/main" val="2922082982"/>
                    </a:ext>
                  </a:extLst>
                </a:gridCol>
                <a:gridCol w="2357329">
                  <a:extLst>
                    <a:ext uri="{9D8B030D-6E8A-4147-A177-3AD203B41FA5}">
                      <a16:colId xmlns:a16="http://schemas.microsoft.com/office/drawing/2014/main" val="1988947872"/>
                    </a:ext>
                  </a:extLst>
                </a:gridCol>
                <a:gridCol w="2357329">
                  <a:extLst>
                    <a:ext uri="{9D8B030D-6E8A-4147-A177-3AD203B41FA5}">
                      <a16:colId xmlns:a16="http://schemas.microsoft.com/office/drawing/2014/main" val="2975614849"/>
                    </a:ext>
                  </a:extLst>
                </a:gridCol>
                <a:gridCol w="1854568">
                  <a:extLst>
                    <a:ext uri="{9D8B030D-6E8A-4147-A177-3AD203B41FA5}">
                      <a16:colId xmlns:a16="http://schemas.microsoft.com/office/drawing/2014/main" val="2154287609"/>
                    </a:ext>
                  </a:extLst>
                </a:gridCol>
              </a:tblGrid>
              <a:tr h="989082">
                <a:tc>
                  <a:txBody>
                    <a:bodyPr/>
                    <a:lstStyle/>
                    <a:p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Species Type</a:t>
                      </a:r>
                    </a:p>
                    <a:p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Statistical</a:t>
                      </a:r>
                    </a:p>
                    <a:p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Features</a:t>
                      </a:r>
                      <a:endParaRPr lang="en-IN" sz="20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Plasmodium</a:t>
                      </a:r>
                    </a:p>
                    <a:p>
                      <a:pPr algn="ctr"/>
                      <a:r>
                        <a:rPr lang="en-IN" sz="20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falciparum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Plasmodium</a:t>
                      </a:r>
                    </a:p>
                    <a:p>
                      <a:pPr algn="ctr"/>
                      <a:r>
                        <a:rPr lang="en-IN" sz="20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vivax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Plasmodium</a:t>
                      </a:r>
                    </a:p>
                    <a:p>
                      <a:pPr algn="ctr"/>
                      <a:r>
                        <a:rPr lang="en-IN" sz="2000" b="1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malariae</a:t>
                      </a:r>
                      <a:endParaRPr lang="en-IN" sz="2000" b="1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Plasmodium</a:t>
                      </a:r>
                    </a:p>
                    <a:p>
                      <a:pPr algn="ctr"/>
                      <a:r>
                        <a:rPr lang="en-IN" sz="2000" b="1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ovale</a:t>
                      </a:r>
                      <a:endParaRPr lang="en-IN" sz="2000" b="1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4926776"/>
                  </a:ext>
                </a:extLst>
              </a:tr>
              <a:tr h="820278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Contrast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204.8366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234.2128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146.0947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210.5449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4660569"/>
                  </a:ext>
                </a:extLst>
              </a:tr>
              <a:tr h="820278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Correlation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0.9107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2364487"/>
                  </a:ext>
                </a:extLst>
              </a:tr>
              <a:tr h="820278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Energy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0.6830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0.7486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0.7872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0.4943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1150951"/>
                  </a:ext>
                </a:extLst>
              </a:tr>
              <a:tr h="820278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Homogeneity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0.8968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0.9316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0.8372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0079045"/>
                  </a:ext>
                </a:extLst>
              </a:tr>
              <a:tr h="820278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Entropy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1.8376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1.4551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1.3216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3.5631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0122593"/>
                  </a:ext>
                </a:extLst>
              </a:tr>
            </a:tbl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61DA2DA-02A3-4393-B381-794D6BCD7F6F}"/>
              </a:ext>
            </a:extLst>
          </p:cNvPr>
          <p:cNvCxnSpPr>
            <a:cxnSpLocks/>
          </p:cNvCxnSpPr>
          <p:nvPr/>
        </p:nvCxnSpPr>
        <p:spPr>
          <a:xfrm>
            <a:off x="454058" y="1027522"/>
            <a:ext cx="2364556" cy="12914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946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31520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338" y="957886"/>
            <a:ext cx="11227324" cy="4942227"/>
          </a:xfrm>
        </p:spPr>
        <p:txBody>
          <a:bodyPr/>
          <a:lstStyle/>
          <a:p>
            <a:endParaRPr lang="en-IN" sz="2000" dirty="0">
              <a:latin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</a:rPr>
              <a:t>To devise an automated and accurate system to identify the type of malarial parasite in blood samples.</a:t>
            </a:r>
          </a:p>
          <a:p>
            <a:r>
              <a:rPr lang="en-IN" sz="2400" dirty="0">
                <a:latin typeface="Times New Roman" panose="02020603050405020304" pitchFamily="18" charset="0"/>
              </a:rPr>
              <a:t>To develop an efficient method for malarial diagnosis.</a:t>
            </a:r>
          </a:p>
          <a:p>
            <a:endParaRPr lang="en-IN" sz="2400" dirty="0">
              <a:latin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400" dirty="0">
              <a:latin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3361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42945-6357-4FCF-BADA-F7F7A5E8C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RESULTS - CNN OUTPUT - SPECIES TYPE 1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4A3D663-96CE-4F4D-BAE2-DFAA3E20A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8668"/>
            <a:ext cx="12192000" cy="552391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F3FB77-11DA-4FC4-A38F-0908C3C44568}"/>
              </a:ext>
            </a:extLst>
          </p:cNvPr>
          <p:cNvSpPr txBox="1"/>
          <p:nvPr/>
        </p:nvSpPr>
        <p:spPr>
          <a:xfrm>
            <a:off x="0" y="685502"/>
            <a:ext cx="5948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Input blood sample image of species type-1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70361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70840-2B73-4AB1-B56F-8A191480C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RESULTS - CNN OUTPUT(Contd.,)</a:t>
            </a:r>
            <a:endParaRPr lang="en-IN" sz="4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989E9C-3A67-4504-A748-F24F5E0FA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8834"/>
            <a:ext cx="12192000" cy="54891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8C4F19-CAE8-4041-ABF5-6091D646FB91}"/>
              </a:ext>
            </a:extLst>
          </p:cNvPr>
          <p:cNvSpPr txBox="1"/>
          <p:nvPr/>
        </p:nvSpPr>
        <p:spPr>
          <a:xfrm>
            <a:off x="-3142" y="635668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Species of malarial parasite is identified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780697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78D19-9924-4941-84E3-CC4D8A06B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RESULTS - CNN OUTPUT - SPECIES TYPE 2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4FE154A-6494-4939-B9BE-3F6E52737B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6949"/>
            <a:ext cx="12192000" cy="540155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E941B1-9BB6-492F-BF44-8800257DA1C3}"/>
              </a:ext>
            </a:extLst>
          </p:cNvPr>
          <p:cNvSpPr txBox="1"/>
          <p:nvPr/>
        </p:nvSpPr>
        <p:spPr>
          <a:xfrm>
            <a:off x="0" y="638369"/>
            <a:ext cx="5279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Consolidated output of species type- 2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7743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4F37A-8531-461F-AE9F-3180BE745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RESULTS - CNN OUTPUT - SPECIES TYPE 3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0EB4B4E-84B6-4CF9-826F-A0945AB89F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5395"/>
            <a:ext cx="12192000" cy="5423111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2D2D0D7-1CEA-47D2-9332-050E18482748}"/>
              </a:ext>
            </a:extLst>
          </p:cNvPr>
          <p:cNvSpPr txBox="1"/>
          <p:nvPr/>
        </p:nvSpPr>
        <p:spPr>
          <a:xfrm>
            <a:off x="0" y="692229"/>
            <a:ext cx="4477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Consolidated output of species type- 3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73143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C942B-30AC-4C96-B881-A142E9239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RESULTS - CNN OUTPUT - SPECIES TYPE 4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B3FF3EA-68A1-44A3-B486-6F521EFF0A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7882"/>
            <a:ext cx="12192000" cy="541368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2105035-4BE5-4FFC-809E-8765C75AED2C}"/>
              </a:ext>
            </a:extLst>
          </p:cNvPr>
          <p:cNvSpPr txBox="1"/>
          <p:nvPr/>
        </p:nvSpPr>
        <p:spPr>
          <a:xfrm>
            <a:off x="0" y="650448"/>
            <a:ext cx="5109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Consolidated output of species type- 4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54464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A153D-DE5A-45F2-A7A3-686FE983B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8286"/>
            <a:ext cx="10515600" cy="748245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COMPARATIVE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035B4DF-7693-4F30-B93A-7D1D42C0A416}"/>
                  </a:ext>
                </a:extLst>
              </p:cNvPr>
              <p:cNvSpPr txBox="1"/>
              <p:nvPr/>
            </p:nvSpPr>
            <p:spPr>
              <a:xfrm>
                <a:off x="7362333" y="4062613"/>
                <a:ext cx="4572001" cy="18104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2000" b="1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FORMULA USED</a:t>
                </a:r>
                <a:r>
                  <a:rPr lang="en-IN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endParaRPr lang="en-IN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IN" sz="2000" u="sng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IN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Accuracy Calculation =</a:t>
                </a:r>
              </a:p>
              <a:p>
                <a:endParaRPr lang="en-IN" sz="2000" dirty="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000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N" sz="2000" b="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𝑇𝑟𝑢𝑒</m:t>
                            </m:r>
                            <m:r>
                              <a:rPr lang="en-IN" sz="2000" b="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  <m:r>
                              <a:rPr lang="en-IN" sz="2000" b="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𝑃𝑜𝑠𝑖𝑡𝑖𝑣𝑒</m:t>
                            </m:r>
                          </m:num>
                          <m:den>
                            <m:r>
                              <a:rPr lang="en-IN" sz="2000" b="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𝑇𝑟𝑢𝑒</m:t>
                            </m:r>
                            <m:r>
                              <a:rPr lang="en-IN" sz="2000" b="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  <m:r>
                              <a:rPr lang="en-IN" sz="2000" b="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𝑃𝑜𝑠𝑖𝑡𝑖𝑣𝑒</m:t>
                            </m:r>
                            <m:r>
                              <a:rPr lang="en-IN" sz="2000" b="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r>
                              <a:rPr lang="en-IN" sz="2000" b="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𝐹𝑎𝑙𝑠𝑒</m:t>
                            </m:r>
                            <m:r>
                              <a:rPr lang="en-IN" sz="2000" b="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  <m:r>
                              <a:rPr lang="en-IN" sz="2000" b="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𝑁𝑒𝑔𝑎𝑡𝑖𝑣𝑒</m:t>
                            </m:r>
                          </m:den>
                        </m:f>
                      </m:e>
                    </m:d>
                    <m:r>
                      <a:rPr lang="en-IN" sz="2000" b="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∗100</m:t>
                    </m:r>
                  </m:oMath>
                </a14:m>
                <a:r>
                  <a:rPr lang="en-IN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endParaRPr lang="en-IN" sz="2000" u="sng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035B4DF-7693-4F30-B93A-7D1D42C0A4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2333" y="4062613"/>
                <a:ext cx="4572001" cy="1810432"/>
              </a:xfrm>
              <a:prstGeom prst="rect">
                <a:avLst/>
              </a:prstGeom>
              <a:blipFill>
                <a:blip r:embed="rId2"/>
                <a:stretch>
                  <a:fillRect l="-1467" t="-168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25C2E9E3-801C-41AD-A781-91A042DE5072}"/>
              </a:ext>
            </a:extLst>
          </p:cNvPr>
          <p:cNvSpPr txBox="1"/>
          <p:nvPr/>
        </p:nvSpPr>
        <p:spPr>
          <a:xfrm>
            <a:off x="468500" y="4062613"/>
            <a:ext cx="5175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Table: Accuracy calculation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6BDC14-1697-49C7-B3C0-95A584B64DAD}"/>
              </a:ext>
            </a:extLst>
          </p:cNvPr>
          <p:cNvSpPr txBox="1"/>
          <p:nvPr/>
        </p:nvSpPr>
        <p:spPr>
          <a:xfrm>
            <a:off x="7362333" y="1352320"/>
            <a:ext cx="35955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 DATA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in reference with base papers mentioned in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 action="ppaction://hlinksldjump"/>
              </a:rPr>
              <a:t>references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[4], [5] and [7]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387A61A5-0F1B-4839-9439-5478C65460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7583267"/>
              </p:ext>
            </p:extLst>
          </p:nvPr>
        </p:nvGraphicFramePr>
        <p:xfrm>
          <a:off x="581621" y="1752430"/>
          <a:ext cx="6271665" cy="1938991"/>
        </p:xfrm>
        <a:graphic>
          <a:graphicData uri="http://schemas.openxmlformats.org/drawingml/2006/table">
            <a:tbl>
              <a:tblPr firstRow="1" firstCol="1" bandRow="1"/>
              <a:tblGrid>
                <a:gridCol w="2665763">
                  <a:extLst>
                    <a:ext uri="{9D8B030D-6E8A-4147-A177-3AD203B41FA5}">
                      <a16:colId xmlns:a16="http://schemas.microsoft.com/office/drawing/2014/main" val="2351040344"/>
                    </a:ext>
                  </a:extLst>
                </a:gridCol>
                <a:gridCol w="1918264">
                  <a:extLst>
                    <a:ext uri="{9D8B030D-6E8A-4147-A177-3AD203B41FA5}">
                      <a16:colId xmlns:a16="http://schemas.microsoft.com/office/drawing/2014/main" val="3150761376"/>
                    </a:ext>
                  </a:extLst>
                </a:gridCol>
                <a:gridCol w="1687638">
                  <a:extLst>
                    <a:ext uri="{9D8B030D-6E8A-4147-A177-3AD203B41FA5}">
                      <a16:colId xmlns:a16="http://schemas.microsoft.com/office/drawing/2014/main" val="389555365"/>
                    </a:ext>
                  </a:extLst>
                </a:gridCol>
              </a:tblGrid>
              <a:tr h="765790">
                <a:tc>
                  <a:txBody>
                    <a:bodyPr/>
                    <a:lstStyle/>
                    <a:p>
                      <a:pPr indent="24892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CASE TYPE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EXISTING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SYSTEM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SYSTEM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177960"/>
                  </a:ext>
                </a:extLst>
              </a:tr>
              <a:tr h="391067">
                <a:tc>
                  <a:txBody>
                    <a:bodyPr/>
                    <a:lstStyle/>
                    <a:p>
                      <a:pPr marL="321310" marR="621665" algn="l">
                        <a:lnSpc>
                          <a:spcPct val="211000"/>
                        </a:lnSpc>
                        <a:spcBef>
                          <a:spcPts val="390"/>
                        </a:spcBef>
                        <a:spcAft>
                          <a:spcPts val="800"/>
                        </a:spcAft>
                      </a:pPr>
                      <a:r>
                        <a:rPr lang="en-US" sz="1400" b="0" kern="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TRUE POSITIVE</a:t>
                      </a:r>
                      <a:endParaRPr lang="en-IN" sz="1400" b="1" kern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325882"/>
                  </a:ext>
                </a:extLst>
              </a:tr>
              <a:tr h="391067">
                <a:tc>
                  <a:txBody>
                    <a:bodyPr/>
                    <a:lstStyle/>
                    <a:p>
                      <a:pPr marL="321310" marR="621665" algn="l">
                        <a:lnSpc>
                          <a:spcPct val="211000"/>
                        </a:lnSpc>
                        <a:spcBef>
                          <a:spcPts val="390"/>
                        </a:spcBef>
                        <a:spcAft>
                          <a:spcPts val="800"/>
                        </a:spcAft>
                      </a:pPr>
                      <a:r>
                        <a:rPr lang="en-US" sz="1400" b="0" kern="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FALSE POSITIVE</a:t>
                      </a:r>
                      <a:endParaRPr lang="en-IN" sz="1400" b="1" kern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2585611"/>
                  </a:ext>
                </a:extLst>
              </a:tr>
              <a:tr h="391067">
                <a:tc>
                  <a:txBody>
                    <a:bodyPr/>
                    <a:lstStyle/>
                    <a:p>
                      <a:pPr marL="321310" marR="621665" algn="l">
                        <a:lnSpc>
                          <a:spcPct val="211000"/>
                        </a:lnSpc>
                        <a:spcBef>
                          <a:spcPts val="390"/>
                        </a:spcBef>
                        <a:spcAft>
                          <a:spcPts val="800"/>
                        </a:spcAft>
                      </a:pPr>
                      <a:r>
                        <a:rPr lang="en-US" sz="1400" b="0" kern="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FALSE NEGATIVE</a:t>
                      </a:r>
                      <a:endParaRPr lang="en-IN" sz="1400" b="1" kern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9888794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C435C09-2F03-45E7-A326-2CE313DF84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217923"/>
              </p:ext>
            </p:extLst>
          </p:nvPr>
        </p:nvGraphicFramePr>
        <p:xfrm>
          <a:off x="581623" y="4479711"/>
          <a:ext cx="6271663" cy="1881207"/>
        </p:xfrm>
        <a:graphic>
          <a:graphicData uri="http://schemas.openxmlformats.org/drawingml/2006/table">
            <a:tbl>
              <a:tblPr firstRow="1" firstCol="1" bandRow="1"/>
              <a:tblGrid>
                <a:gridCol w="1823398">
                  <a:extLst>
                    <a:ext uri="{9D8B030D-6E8A-4147-A177-3AD203B41FA5}">
                      <a16:colId xmlns:a16="http://schemas.microsoft.com/office/drawing/2014/main" val="1875545915"/>
                    </a:ext>
                  </a:extLst>
                </a:gridCol>
                <a:gridCol w="2361145">
                  <a:extLst>
                    <a:ext uri="{9D8B030D-6E8A-4147-A177-3AD203B41FA5}">
                      <a16:colId xmlns:a16="http://schemas.microsoft.com/office/drawing/2014/main" val="1732849505"/>
                    </a:ext>
                  </a:extLst>
                </a:gridCol>
                <a:gridCol w="2087120">
                  <a:extLst>
                    <a:ext uri="{9D8B030D-6E8A-4147-A177-3AD203B41FA5}">
                      <a16:colId xmlns:a16="http://schemas.microsoft.com/office/drawing/2014/main" val="4215280688"/>
                    </a:ext>
                  </a:extLst>
                </a:gridCol>
              </a:tblGrid>
              <a:tr h="26509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TYPE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SVM(%)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CNN(%)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8102778"/>
                  </a:ext>
                </a:extLst>
              </a:tr>
              <a:tr h="94042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EXISTING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SYSTEM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83.33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86.21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674698"/>
                  </a:ext>
                </a:extLst>
              </a:tr>
              <a:tr h="675694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PROPOSED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SYSTEM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93.75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96.15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8673196"/>
                  </a:ext>
                </a:extLst>
              </a:tr>
            </a:tbl>
          </a:graphicData>
        </a:graphic>
      </p:graphicFrame>
      <p:sp>
        <p:nvSpPr>
          <p:cNvPr id="14" name="Text Box 233">
            <a:extLst>
              <a:ext uri="{FF2B5EF4-FFF2-40B4-BE49-F238E27FC236}">
                <a16:creationId xmlns:a16="http://schemas.microsoft.com/office/drawing/2014/main" id="{0D1B5229-6EC2-4A62-898C-1AB4E488C5EF}"/>
              </a:ext>
            </a:extLst>
          </p:cNvPr>
          <p:cNvSpPr txBox="1"/>
          <p:nvPr/>
        </p:nvSpPr>
        <p:spPr>
          <a:xfrm>
            <a:off x="199022" y="1352320"/>
            <a:ext cx="7163311" cy="365760"/>
          </a:xfrm>
          <a:prstGeom prst="rect">
            <a:avLst/>
          </a:prstGeom>
          <a:solidFill>
            <a:sysClr val="window" lastClr="FFFFFF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IN" sz="2000" kern="0" dirty="0">
                <a:solidFill>
                  <a:sysClr val="windowText" lastClr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Table:</a:t>
            </a:r>
            <a:r>
              <a:rPr kumimoji="0" lang="en-IN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</a:rPr>
              <a:t> Number of case types for existing and proposed systems</a:t>
            </a:r>
          </a:p>
        </p:txBody>
      </p:sp>
    </p:spTree>
    <p:extLst>
      <p:ext uri="{BB962C8B-B14F-4D97-AF65-F5344CB8AC3E}">
        <p14:creationId xmlns:p14="http://schemas.microsoft.com/office/powerpoint/2010/main" val="15394385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D02F1-674D-437D-8027-D9D77FF56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595" y="9215"/>
            <a:ext cx="10515600" cy="748245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PERFORMANCE ANALYSIS - CHARTS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5D97B5-BA2D-4938-8D9B-628749E0A4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0864" y="708616"/>
            <a:ext cx="5438103" cy="29956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6B297F-DDE6-4974-B5CA-7C1F9006C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864" y="3827281"/>
            <a:ext cx="5438103" cy="29956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833511-4A5B-4EB8-BD00-6DF4A4ED1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395" y="2069049"/>
            <a:ext cx="5621315" cy="313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9164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4BC2A-2CDD-A64B-B092-F136824DA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15154-D81E-AE4E-981D-BD59845A8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2708"/>
            <a:ext cx="10515600" cy="5188092"/>
          </a:xfrm>
        </p:spPr>
        <p:txBody>
          <a:bodyPr/>
          <a:lstStyle/>
          <a:p>
            <a:r>
              <a:rPr lang="en-IN" sz="2000" dirty="0">
                <a:latin typeface="Times New Roman" panose="02020603050405020304" pitchFamily="18" charset="0"/>
              </a:rPr>
              <a:t>Intends to provide an automated diagnosis of malarial parasites in blood cell images.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Human errors was reduced explicitly.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The desired outcomes can be reproduced whenever required.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Time consuming microscopy-based analysis can be avoided.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>
                <a:latin typeface="Times New Roman" panose="02020603050405020304" pitchFamily="18" charset="0"/>
              </a:rPr>
              <a:t>FUTURE SCOPE</a:t>
            </a:r>
          </a:p>
          <a:p>
            <a:endParaRPr lang="en-IN" sz="2000" dirty="0">
              <a:latin typeface="Times New Roman" panose="02020603050405020304" pitchFamily="18" charset="0"/>
            </a:endParaRPr>
          </a:p>
          <a:p>
            <a:r>
              <a:rPr lang="en-IN" sz="2000" dirty="0">
                <a:latin typeface="Times New Roman" panose="02020603050405020304" pitchFamily="18" charset="0"/>
              </a:rPr>
              <a:t>A low cost, more effective and time saving technique is helpful for real time applications. 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Intermittent human intervention is avoided.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Can be used in rural areas as experts may not be present to perform diagnosis.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An extension of the proposed system can be utilized in the detection of other diseases.</a:t>
            </a:r>
            <a:endParaRPr lang="en-IN" sz="2000" b="1" dirty="0">
              <a:latin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3245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CF782-3016-4DE2-88A7-25EB49422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TIMELINE CHART</a:t>
            </a:r>
            <a:endParaRPr lang="en-IN" sz="4000" dirty="0">
              <a:latin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9A2479-F122-43D5-8030-66FFFE703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816" y="904973"/>
            <a:ext cx="11783506" cy="5769204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6" name="Table 12">
            <a:extLst>
              <a:ext uri="{FF2B5EF4-FFF2-40B4-BE49-F238E27FC236}">
                <a16:creationId xmlns:a16="http://schemas.microsoft.com/office/drawing/2014/main" id="{CA1D25E7-CD90-404F-B286-A0C6E2D33E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7227346"/>
              </p:ext>
            </p:extLst>
          </p:nvPr>
        </p:nvGraphicFramePr>
        <p:xfrm>
          <a:off x="191679" y="836014"/>
          <a:ext cx="11506988" cy="5321220"/>
        </p:xfrm>
        <a:graphic>
          <a:graphicData uri="http://schemas.openxmlformats.org/drawingml/2006/table">
            <a:tbl>
              <a:tblPr firstRow="1" bandRow="1"/>
              <a:tblGrid>
                <a:gridCol w="1626212">
                  <a:extLst>
                    <a:ext uri="{9D8B030D-6E8A-4147-A177-3AD203B41FA5}">
                      <a16:colId xmlns:a16="http://schemas.microsoft.com/office/drawing/2014/main" val="3772626264"/>
                    </a:ext>
                  </a:extLst>
                </a:gridCol>
                <a:gridCol w="2470194">
                  <a:extLst>
                    <a:ext uri="{9D8B030D-6E8A-4147-A177-3AD203B41FA5}">
                      <a16:colId xmlns:a16="http://schemas.microsoft.com/office/drawing/2014/main" val="3721794888"/>
                    </a:ext>
                  </a:extLst>
                </a:gridCol>
                <a:gridCol w="2470194">
                  <a:extLst>
                    <a:ext uri="{9D8B030D-6E8A-4147-A177-3AD203B41FA5}">
                      <a16:colId xmlns:a16="http://schemas.microsoft.com/office/drawing/2014/main" val="1014056807"/>
                    </a:ext>
                  </a:extLst>
                </a:gridCol>
                <a:gridCol w="2470194">
                  <a:extLst>
                    <a:ext uri="{9D8B030D-6E8A-4147-A177-3AD203B41FA5}">
                      <a16:colId xmlns:a16="http://schemas.microsoft.com/office/drawing/2014/main" val="480200330"/>
                    </a:ext>
                  </a:extLst>
                </a:gridCol>
                <a:gridCol w="2470194">
                  <a:extLst>
                    <a:ext uri="{9D8B030D-6E8A-4147-A177-3AD203B41FA5}">
                      <a16:colId xmlns:a16="http://schemas.microsoft.com/office/drawing/2014/main" val="3822304672"/>
                    </a:ext>
                  </a:extLst>
                </a:gridCol>
              </a:tblGrid>
              <a:tr h="999450"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IN" sz="20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20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JANUARY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IN" sz="20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20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FEBRUARY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IN" sz="20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20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MARCH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IN" sz="20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20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APRIL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232970"/>
                  </a:ext>
                </a:extLst>
              </a:tr>
              <a:tr h="999450"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IN" sz="20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20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1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Literature survey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Problem identification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Pre-processing techniques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 extraction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 paper preparation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3492291"/>
                  </a:ext>
                </a:extLst>
              </a:tr>
              <a:tr h="1284181"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IN" sz="20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20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2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Abstract preparation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PPT presentation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(First review )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De-noising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Classification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Third </a:t>
                      </a: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preparation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156720"/>
                  </a:ext>
                </a:extLst>
              </a:tr>
              <a:tr h="999450"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IN" sz="20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20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3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Database collection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Second review preparation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Performance analysis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1712859"/>
                  </a:ext>
                </a:extLst>
              </a:tr>
              <a:tr h="999450"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IN" sz="20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20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4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on Machine Learning tools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Image segmentation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report preparation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18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377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566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754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5943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131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320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509" algn="l" defTabSz="914377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2493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82096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1312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JOURNAL PUBLICATION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312" y="1496490"/>
            <a:ext cx="10438049" cy="3691780"/>
          </a:xfrm>
        </p:spPr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</a:rPr>
              <a:t>Mrs. A. Usha, N. M. Vishal </a:t>
            </a:r>
            <a:r>
              <a:rPr lang="en-US" sz="2000" dirty="0" err="1">
                <a:latin typeface="Times New Roman" panose="02020603050405020304" pitchFamily="18" charset="0"/>
              </a:rPr>
              <a:t>Kanna</a:t>
            </a:r>
            <a:r>
              <a:rPr lang="en-US" sz="2000" dirty="0">
                <a:latin typeface="Times New Roman" panose="02020603050405020304" pitchFamily="18" charset="0"/>
              </a:rPr>
              <a:t>, M. Swarna, M. </a:t>
            </a:r>
            <a:r>
              <a:rPr lang="en-US" sz="2000" dirty="0" err="1">
                <a:latin typeface="Times New Roman" panose="02020603050405020304" pitchFamily="18" charset="0"/>
              </a:rPr>
              <a:t>Shyam</a:t>
            </a:r>
            <a:r>
              <a:rPr lang="en-US" sz="2000" dirty="0">
                <a:latin typeface="Times New Roman" panose="02020603050405020304" pitchFamily="18" charset="0"/>
              </a:rPr>
              <a:t> Ganesh (2020) ‘Detection of Malarial Parasites in Blood Samples Using Image Processing, Machine Learning and Deep Learning’, International Journal of Creative Research Thoughts, Volume 8, Issue 9.</a:t>
            </a:r>
          </a:p>
        </p:txBody>
      </p:sp>
    </p:spTree>
    <p:extLst>
      <p:ext uri="{BB962C8B-B14F-4D97-AF65-F5344CB8AC3E}">
        <p14:creationId xmlns:p14="http://schemas.microsoft.com/office/powerpoint/2010/main" val="130005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79269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657" y="914399"/>
            <a:ext cx="11576115" cy="5722071"/>
          </a:xfrm>
        </p:spPr>
        <p:txBody>
          <a:bodyPr/>
          <a:lstStyle/>
          <a:p>
            <a:r>
              <a:rPr lang="en-IN" sz="2000" dirty="0">
                <a:latin typeface="Times New Roman" panose="02020603050405020304" pitchFamily="18" charset="0"/>
              </a:rPr>
              <a:t>Malaria is a dreadful disease in the </a:t>
            </a:r>
            <a:r>
              <a:rPr lang="en-IN" sz="2000" dirty="0" err="1">
                <a:latin typeface="Times New Roman" panose="02020603050405020304" pitchFamily="18" charset="0"/>
              </a:rPr>
              <a:t>hematological</a:t>
            </a:r>
            <a:r>
              <a:rPr lang="en-IN" sz="2000" dirty="0">
                <a:latin typeface="Times New Roman" panose="02020603050405020304" pitchFamily="18" charset="0"/>
              </a:rPr>
              <a:t> field causing millions of death.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Slow diagnosis and inept treatment of malaria is the reason for steep increase in death rate.</a:t>
            </a:r>
          </a:p>
          <a:p>
            <a:r>
              <a:rPr lang="en-IN" sz="2000" b="1" u="sng" dirty="0">
                <a:latin typeface="Times New Roman" panose="02020603050405020304" pitchFamily="18" charset="0"/>
              </a:rPr>
              <a:t>SYMPTOMS</a:t>
            </a:r>
            <a:r>
              <a:rPr lang="en-IN" sz="2000" dirty="0">
                <a:latin typeface="Times New Roman" panose="02020603050405020304" pitchFamily="18" charset="0"/>
              </a:rPr>
              <a:t>: high fever, profuse sweating, headache, nausea, vomiting, abdominal pain, diarrhoea</a:t>
            </a:r>
          </a:p>
          <a:p>
            <a:r>
              <a:rPr lang="en-IN" sz="2000" b="1" u="sng" dirty="0">
                <a:latin typeface="Times New Roman" panose="02020603050405020304" pitchFamily="18" charset="0"/>
              </a:rPr>
              <a:t>REQUIREMENT</a:t>
            </a:r>
            <a:r>
              <a:rPr lang="en-IN" sz="2000" b="1" dirty="0">
                <a:latin typeface="Times New Roman" panose="02020603050405020304" pitchFamily="18" charset="0"/>
              </a:rPr>
              <a:t>:</a:t>
            </a:r>
            <a:r>
              <a:rPr lang="en-IN" sz="2000" dirty="0">
                <a:latin typeface="Times New Roman" panose="02020603050405020304" pitchFamily="18" charset="0"/>
              </a:rPr>
              <a:t> Rapid diagnosing method and proper medication.</a:t>
            </a:r>
          </a:p>
          <a:p>
            <a:r>
              <a:rPr lang="en-IN" sz="2000" b="1" u="sng" dirty="0">
                <a:latin typeface="Times New Roman" panose="02020603050405020304" pitchFamily="18" charset="0"/>
              </a:rPr>
              <a:t>TREATMENT</a:t>
            </a:r>
            <a:r>
              <a:rPr lang="en-IN" sz="2000" b="1" dirty="0">
                <a:latin typeface="Times New Roman" panose="02020603050405020304" pitchFamily="18" charset="0"/>
              </a:rPr>
              <a:t>: </a:t>
            </a:r>
            <a:r>
              <a:rPr lang="en-IN" sz="2000" dirty="0">
                <a:latin typeface="Times New Roman" panose="02020603050405020304" pitchFamily="18" charset="0"/>
              </a:rPr>
              <a:t>Malarial analysis is based on microscopic examination of blood films.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5B6BEC-E1B3-4BDA-BFE9-4D5DAE0082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825" y="3154555"/>
            <a:ext cx="3007149" cy="27076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3CD075-EE99-4ECF-AFBF-135474113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484" y="3154555"/>
            <a:ext cx="3007149" cy="27107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1D3872-9263-4EB3-B42F-54C641DE23F5}"/>
              </a:ext>
            </a:extLst>
          </p:cNvPr>
          <p:cNvSpPr txBox="1"/>
          <p:nvPr/>
        </p:nvSpPr>
        <p:spPr>
          <a:xfrm>
            <a:off x="1621409" y="5836377"/>
            <a:ext cx="30825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Healthy blood cell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942DDB-4286-453B-8E48-2C75EDC25CE1}"/>
              </a:ext>
            </a:extLst>
          </p:cNvPr>
          <p:cNvSpPr txBox="1"/>
          <p:nvPr/>
        </p:nvSpPr>
        <p:spPr>
          <a:xfrm>
            <a:off x="6650069" y="5836377"/>
            <a:ext cx="3417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Malaria infected blood cell</a:t>
            </a:r>
          </a:p>
        </p:txBody>
      </p:sp>
    </p:spTree>
    <p:extLst>
      <p:ext uri="{BB962C8B-B14F-4D97-AF65-F5344CB8AC3E}">
        <p14:creationId xmlns:p14="http://schemas.microsoft.com/office/powerpoint/2010/main" val="24823645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BD9FC-9BDB-6746-B28A-0D5ABB5B0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40513-68B5-8B48-9769-FCF0028CF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276" y="653978"/>
            <a:ext cx="11003438" cy="5925932"/>
          </a:xfrm>
        </p:spPr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</a:rPr>
              <a:t>[1] Daniel </a:t>
            </a:r>
            <a:r>
              <a:rPr lang="en-US" sz="2000" dirty="0" err="1">
                <a:latin typeface="Times New Roman" panose="02020603050405020304" pitchFamily="18" charset="0"/>
              </a:rPr>
              <a:t>Maitethia</a:t>
            </a:r>
            <a:r>
              <a:rPr lang="en-US" sz="2000" dirty="0">
                <a:latin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</a:rPr>
              <a:t>Memeu</a:t>
            </a:r>
            <a:r>
              <a:rPr lang="en-US" sz="2000" dirty="0">
                <a:latin typeface="Times New Roman" panose="02020603050405020304" pitchFamily="18" charset="0"/>
              </a:rPr>
              <a:t> et al., (2013) ‘Detection of plasmodium parasites from images of thin blood smears’, International Journal of Engineering Science and Innovative Technology (IJESIT), University of Nairobi, Nairobi, Kenya ,Open Journal of Clinical Diagnostics-3, pp.183-194.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[2] Deepa, A.K. and </a:t>
            </a:r>
            <a:r>
              <a:rPr lang="en-US" sz="2000" dirty="0" err="1">
                <a:latin typeface="Times New Roman" panose="02020603050405020304" pitchFamily="18" charset="0"/>
              </a:rPr>
              <a:t>Vineeta</a:t>
            </a:r>
            <a:r>
              <a:rPr lang="en-US" sz="2000" dirty="0">
                <a:latin typeface="Times New Roman" panose="02020603050405020304" pitchFamily="18" charset="0"/>
              </a:rPr>
              <a:t>, P.G. (2014) ‘Detection of Malarial Parasites in Blood Images’, International Journal of Engineering Science and Innovative Technology (IJESIT), Vol.3, No.3.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[3] Erik </a:t>
            </a:r>
            <a:r>
              <a:rPr lang="en-IN" sz="2000" dirty="0" err="1">
                <a:latin typeface="Times New Roman" panose="02020603050405020304" pitchFamily="18" charset="0"/>
              </a:rPr>
              <a:t>Hablemeyer</a:t>
            </a:r>
            <a:r>
              <a:rPr lang="en-IN" sz="2000" dirty="0">
                <a:latin typeface="Times New Roman" panose="02020603050405020304" pitchFamily="18" charset="0"/>
              </a:rPr>
              <a:t>, Matthias </a:t>
            </a:r>
            <a:r>
              <a:rPr lang="en-IN" sz="2000" dirty="0" err="1">
                <a:latin typeface="Times New Roman" panose="02020603050405020304" pitchFamily="18" charset="0"/>
              </a:rPr>
              <a:t>Elter</a:t>
            </a:r>
            <a:r>
              <a:rPr lang="en-IN" sz="2000" dirty="0">
                <a:latin typeface="Times New Roman" panose="02020603050405020304" pitchFamily="18" charset="0"/>
              </a:rPr>
              <a:t> and Thorsten </a:t>
            </a:r>
            <a:r>
              <a:rPr lang="en-IN" sz="2000" dirty="0" err="1">
                <a:latin typeface="Times New Roman" panose="02020603050405020304" pitchFamily="18" charset="0"/>
              </a:rPr>
              <a:t>Zerfab</a:t>
            </a:r>
            <a:r>
              <a:rPr lang="en-IN" sz="2000" dirty="0">
                <a:latin typeface="Times New Roman" panose="02020603050405020304" pitchFamily="18" charset="0"/>
              </a:rPr>
              <a:t> (2011) ‘Detection of malarial parasites in thick blood films’, 33</a:t>
            </a:r>
            <a:r>
              <a:rPr lang="en-IN" sz="2000" baseline="30000" dirty="0">
                <a:latin typeface="Times New Roman" panose="02020603050405020304" pitchFamily="18" charset="0"/>
              </a:rPr>
              <a:t>rd</a:t>
            </a:r>
            <a:r>
              <a:rPr lang="en-IN" sz="2000" dirty="0">
                <a:latin typeface="Times New Roman" panose="02020603050405020304" pitchFamily="18" charset="0"/>
              </a:rPr>
              <a:t> Annual International Conference.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[4] Hassan Abdelrahman Mohammed and Iman </a:t>
            </a:r>
            <a:r>
              <a:rPr lang="en-IN" sz="2000" dirty="0" err="1">
                <a:latin typeface="Times New Roman" panose="02020603050405020304" pitchFamily="18" charset="0"/>
              </a:rPr>
              <a:t>Abuel</a:t>
            </a:r>
            <a:r>
              <a:rPr lang="en-IN" sz="2000" dirty="0">
                <a:latin typeface="Times New Roman" panose="02020603050405020304" pitchFamily="18" charset="0"/>
              </a:rPr>
              <a:t> </a:t>
            </a:r>
            <a:r>
              <a:rPr lang="en-IN" sz="2000" dirty="0" err="1">
                <a:latin typeface="Times New Roman" panose="02020603050405020304" pitchFamily="18" charset="0"/>
              </a:rPr>
              <a:t>Maaly</a:t>
            </a:r>
            <a:r>
              <a:rPr lang="en-IN" sz="2000" dirty="0">
                <a:latin typeface="Times New Roman" panose="02020603050405020304" pitchFamily="18" charset="0"/>
              </a:rPr>
              <a:t> Abdelrahman (2017) ‘Detection and Classification of Malaria in Thin Blood Slide Images’, International Conference on Communication, Control, Computing and Electronics Engineering.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[5] Jyothi, R. and Sony, P.L. (2018) ‘Automated Identification and Classification of Malarial Parasites in Thin Blood Smear Images’, International Research Journal of Engineering and Technology.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[6] Khatri, K.M. et al., (2012) ‘Image Processing Approach for Malarial Parasite Identification’, International Journal of Computer Applications, National Conference on Growth of Technologies in Electronics, Telecom and Computers, India: GOTETC. </a:t>
            </a:r>
          </a:p>
          <a:p>
            <a:r>
              <a:rPr lang="en-IN" sz="2000" dirty="0">
                <a:latin typeface="Times New Roman" panose="02020603050405020304" pitchFamily="18" charset="0"/>
              </a:rPr>
              <a:t>[7] Kristofer E. </a:t>
            </a:r>
            <a:r>
              <a:rPr lang="en-IN" sz="2000" dirty="0" err="1">
                <a:latin typeface="Times New Roman" panose="02020603050405020304" pitchFamily="18" charset="0"/>
              </a:rPr>
              <a:t>delas</a:t>
            </a:r>
            <a:r>
              <a:rPr lang="en-IN" sz="2000" dirty="0">
                <a:latin typeface="Times New Roman" panose="02020603050405020304" pitchFamily="18" charset="0"/>
              </a:rPr>
              <a:t> </a:t>
            </a:r>
            <a:r>
              <a:rPr lang="en-IN" sz="2000" dirty="0" err="1">
                <a:latin typeface="Times New Roman" panose="02020603050405020304" pitchFamily="18" charset="0"/>
              </a:rPr>
              <a:t>Penas</a:t>
            </a:r>
            <a:r>
              <a:rPr lang="en-IN" sz="2000" dirty="0">
                <a:latin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</a:rPr>
              <a:t>Pilarita</a:t>
            </a:r>
            <a:r>
              <a:rPr lang="en-IN" sz="2000" dirty="0">
                <a:latin typeface="Times New Roman" panose="02020603050405020304" pitchFamily="18" charset="0"/>
              </a:rPr>
              <a:t> T. Rivera and Prospero C. Naval Jr., (2017) ‘Malaria Parasite Detection and Species Identification on Thin Blood Smears using a Convolutional Neural Network’, IEEE/ACM International Conference on Connected Health.</a:t>
            </a:r>
          </a:p>
          <a:p>
            <a:endParaRPr lang="en-US" sz="2000" dirty="0">
              <a:latin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000" dirty="0">
              <a:latin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1850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DCEAA-2873-4645-A7B9-A4E739F70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REFERENCES</a:t>
            </a:r>
            <a:endParaRPr lang="en-IN" sz="4000" dirty="0">
              <a:latin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80766-3606-4C94-98EC-8AC88923C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924" y="870795"/>
            <a:ext cx="11159766" cy="5473446"/>
          </a:xfrm>
        </p:spPr>
        <p:txBody>
          <a:bodyPr/>
          <a:lstStyle/>
          <a:p>
            <a:r>
              <a:rPr lang="en-IN" sz="2000" dirty="0">
                <a:latin typeface="Times New Roman" panose="02020603050405020304" pitchFamily="18" charset="0"/>
              </a:rPr>
              <a:t>[8] Mark C. </a:t>
            </a:r>
            <a:r>
              <a:rPr lang="en-IN" sz="2000" dirty="0" err="1">
                <a:latin typeface="Times New Roman" panose="02020603050405020304" pitchFamily="18" charset="0"/>
              </a:rPr>
              <a:t>Mushabe</a:t>
            </a:r>
            <a:r>
              <a:rPr lang="en-IN" sz="2000" dirty="0">
                <a:latin typeface="Times New Roman" panose="02020603050405020304" pitchFamily="18" charset="0"/>
              </a:rPr>
              <a:t>, Ronald </a:t>
            </a:r>
            <a:r>
              <a:rPr lang="en-IN" sz="2000" dirty="0" err="1">
                <a:latin typeface="Times New Roman" panose="02020603050405020304" pitchFamily="18" charset="0"/>
              </a:rPr>
              <a:t>Dendere</a:t>
            </a:r>
            <a:r>
              <a:rPr lang="en-IN" sz="2000" dirty="0">
                <a:latin typeface="Times New Roman" panose="02020603050405020304" pitchFamily="18" charset="0"/>
              </a:rPr>
              <a:t> and Tania S. Douglas, (2013) ‘Automated Detection of  Malaria in Giemsa-Stained Thin Blood Smears’, Annual International Conference of the IEEE EMBS.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[9] Prasad, K. et al., (2012) ‘Image Analysis Approach for Development of a Decision Support System for Detection of Malaria Parasites in Thin Blood Smear Images’, Journal of Digital Imaging, Vol.25,  No.4, pp.542–549.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[10] </a:t>
            </a:r>
            <a:r>
              <a:rPr lang="en-US" sz="2000" dirty="0" err="1">
                <a:latin typeface="Times New Roman" panose="02020603050405020304" pitchFamily="18" charset="0"/>
              </a:rPr>
              <a:t>Saumya</a:t>
            </a:r>
            <a:r>
              <a:rPr lang="en-US" sz="2000" dirty="0">
                <a:latin typeface="Times New Roman" panose="02020603050405020304" pitchFamily="18" charset="0"/>
              </a:rPr>
              <a:t> Kareem Reni, (2014) ‘Automated Low-Cost Malaria Detection System in Thin Blood Slide Images Using Mobile Phones’, Ph.D. dissertation, Dept. Sci and Tech., Westminster University, UK.</a:t>
            </a:r>
            <a:endParaRPr lang="en-IN" sz="2000" dirty="0">
              <a:latin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</a:rPr>
              <a:t>[11] </a:t>
            </a:r>
            <a:r>
              <a:rPr lang="en-US" sz="2000" dirty="0" err="1">
                <a:latin typeface="Times New Roman" panose="02020603050405020304" pitchFamily="18" charset="0"/>
              </a:rPr>
              <a:t>Suradkar</a:t>
            </a:r>
            <a:r>
              <a:rPr lang="en-US" sz="2000" dirty="0">
                <a:latin typeface="Times New Roman" panose="02020603050405020304" pitchFamily="18" charset="0"/>
              </a:rPr>
              <a:t>, P. (2013) ‘Detection of Malarial Parasite in Blood Using Image Processing’, International Journal of Engineering and Innovative Technology, Vol.2, No.10.</a:t>
            </a:r>
            <a:endParaRPr lang="en-IN" sz="2000" dirty="0">
              <a:latin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</a:rPr>
              <a:t>[12]CDC, (2016) ‘Malaria parasites’ [Online]. 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</a:rPr>
              <a:t>    Available: https://www.cdc.gov/malaria/about/biology/parasites.html. 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[13]WHO, (2016) ‘World Malaria Report 2014 Fact Sheet’ [Online]. 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</a:rPr>
              <a:t>   Available: http://www.who.int/malaria/publications/world_malaria_report_2014/wmr2014_factsheet.pdf.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[14] Image database links: 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https://www.kaggle.com/iarunava/cell-images-for-detecting-malaria     	                                                                            https://lhncbc.nlm.nih.gov/publication/pub9932</a:t>
            </a:r>
            <a:r>
              <a:rPr lang="en-US" sz="2000" dirty="0">
                <a:latin typeface="Times New Roman" panose="02020603050405020304" pitchFamily="18" charset="0"/>
              </a:rPr>
              <a:t>         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</a:rPr>
              <a:t>  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9456755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497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CERTIFICATES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44337"/>
            <a:ext cx="10515600" cy="4722829"/>
          </a:xfrm>
        </p:spPr>
      </p:pic>
    </p:spTree>
    <p:extLst>
      <p:ext uri="{BB962C8B-B14F-4D97-AF65-F5344CB8AC3E}">
        <p14:creationId xmlns:p14="http://schemas.microsoft.com/office/powerpoint/2010/main" val="18749624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CERTIFICATES </a:t>
            </a:r>
            <a:r>
              <a:rPr lang="en-IN" sz="4000" dirty="0">
                <a:latin typeface="Times New Roman" panose="02020603050405020304" pitchFamily="18" charset="0"/>
              </a:rPr>
              <a:t>(Contd.,)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86202"/>
            <a:ext cx="10515600" cy="479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87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CERTIFICATES </a:t>
            </a:r>
            <a:r>
              <a:rPr lang="en-IN" sz="4000" dirty="0">
                <a:latin typeface="Times New Roman" panose="02020603050405020304" pitchFamily="18" charset="0"/>
              </a:rPr>
              <a:t>(Contd.,)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28441"/>
            <a:ext cx="10515600" cy="473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251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651" y="-27102"/>
            <a:ext cx="10515600" cy="7482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</a:rPr>
              <a:t>CERTIFICATES </a:t>
            </a:r>
            <a:r>
              <a:rPr lang="en-IN" sz="4000" dirty="0">
                <a:latin typeface="Times New Roman" panose="02020603050405020304" pitchFamily="18" charset="0"/>
              </a:rPr>
              <a:t>(Contd.,)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5907" y="1244587"/>
            <a:ext cx="10531942" cy="476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0940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3D64968-F4CE-4188-8602-BFAFAF22DFD2}"/>
              </a:ext>
            </a:extLst>
          </p:cNvPr>
          <p:cNvSpPr txBox="1"/>
          <p:nvPr/>
        </p:nvSpPr>
        <p:spPr>
          <a:xfrm>
            <a:off x="4375731" y="2936557"/>
            <a:ext cx="484368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i="1" dirty="0">
                <a:latin typeface="Times New Roman" panose="02020603050405020304" pitchFamily="18" charset="0"/>
              </a:rPr>
              <a:t>THANK YOU!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4444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1D5DB-1E68-4866-9B9E-22A261332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TYPES OF MALARIAL PARASITES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C642F9F-6089-407A-A150-5340AF21A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051" y="904604"/>
            <a:ext cx="7571651" cy="49211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275F2A-20EB-4930-8C66-462CB5615074}"/>
              </a:ext>
            </a:extLst>
          </p:cNvPr>
          <p:cNvSpPr txBox="1"/>
          <p:nvPr/>
        </p:nvSpPr>
        <p:spPr>
          <a:xfrm>
            <a:off x="8015926" y="2144069"/>
            <a:ext cx="34407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Plasmodium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falciparum</a:t>
            </a:r>
          </a:p>
          <a:p>
            <a:pPr marL="342900" indent="-342900">
              <a:buAutoNum type="arabicPeriod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Plasmodium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vivax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 Plasmodium </a:t>
            </a:r>
            <a:r>
              <a:rPr lang="en-I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malariae</a:t>
            </a: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Plasmodium </a:t>
            </a:r>
            <a:r>
              <a:rPr lang="en-I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ovale</a:t>
            </a: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CB23AB-352F-4ED6-A0F2-7DCBC7083147}"/>
              </a:ext>
            </a:extLst>
          </p:cNvPr>
          <p:cNvSpPr txBox="1"/>
          <p:nvPr/>
        </p:nvSpPr>
        <p:spPr>
          <a:xfrm>
            <a:off x="8015926" y="1743959"/>
            <a:ext cx="4176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MALARIAL SPECIES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31B351-EEF9-4C73-8B00-A53B7E915B81}"/>
              </a:ext>
            </a:extLst>
          </p:cNvPr>
          <p:cNvSpPr txBox="1"/>
          <p:nvPr/>
        </p:nvSpPr>
        <p:spPr>
          <a:xfrm>
            <a:off x="154357" y="5825765"/>
            <a:ext cx="8009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Stages in growth and development of a malarial parasite in a blood cell</a:t>
            </a:r>
          </a:p>
        </p:txBody>
      </p:sp>
    </p:spTree>
    <p:extLst>
      <p:ext uri="{BB962C8B-B14F-4D97-AF65-F5344CB8AC3E}">
        <p14:creationId xmlns:p14="http://schemas.microsoft.com/office/powerpoint/2010/main" val="2722712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988B4-F3EA-4D44-897C-54DE394E2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/>
          <a:lstStyle/>
          <a:p>
            <a:r>
              <a:rPr lang="en-US" sz="4000" dirty="0">
                <a:latin typeface="Times New Roman" panose="02020603050405020304" pitchFamily="18" charset="0"/>
              </a:rPr>
              <a:t>PRE-REQUISITES</a:t>
            </a:r>
            <a:endParaRPr lang="en-IN" dirty="0">
              <a:latin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074BF-E926-48D3-993F-4D1DF24B2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478" y="1296867"/>
            <a:ext cx="11003044" cy="4264265"/>
          </a:xfrm>
        </p:spPr>
        <p:txBody>
          <a:bodyPr/>
          <a:lstStyle/>
          <a:p>
            <a:pPr marL="0" indent="0" algn="l">
              <a:buNone/>
            </a:pPr>
            <a:endParaRPr lang="en-US" sz="2000" dirty="0">
              <a:latin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US" sz="2000" dirty="0">
                <a:latin typeface="Times New Roman" panose="02020603050405020304" pitchFamily="18" charset="0"/>
              </a:rPr>
              <a:t>For malaria parasite detection, the classifiers used are:</a:t>
            </a:r>
          </a:p>
          <a:p>
            <a:pPr marL="0" indent="0" algn="l">
              <a:buNone/>
            </a:pPr>
            <a:endParaRPr lang="en-US" sz="2000" dirty="0">
              <a:latin typeface="Times New Roman" panose="02020603050405020304" pitchFamily="18" charset="0"/>
            </a:endParaRPr>
          </a:p>
          <a:p>
            <a:pPr algn="l"/>
            <a:r>
              <a:rPr lang="en-US" sz="2000" dirty="0">
                <a:latin typeface="Times New Roman" panose="02020603050405020304" pitchFamily="18" charset="0"/>
              </a:rPr>
              <a:t>Machine Learning domain- SUPPORT VECTOR MACHINE(SVM)</a:t>
            </a:r>
          </a:p>
          <a:p>
            <a:pPr algn="l"/>
            <a:r>
              <a:rPr lang="en-US" sz="2000" dirty="0">
                <a:latin typeface="Times New Roman" panose="02020603050405020304" pitchFamily="18" charset="0"/>
              </a:rPr>
              <a:t>Deep Learning domain- CONVOLUTIONAL NEURAL NETWORK(CNN)       </a:t>
            </a:r>
            <a:endParaRPr lang="en-IN" sz="20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6945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1B86F-75F7-47E3-9C85-FF27D5F96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/>
          </a:bodyPr>
          <a:lstStyle/>
          <a:p>
            <a:r>
              <a:rPr lang="en-IN" dirty="0"/>
              <a:t>SUPPORT </a:t>
            </a:r>
            <a:r>
              <a:rPr lang="en-IN" sz="4000" dirty="0">
                <a:latin typeface="Times New Roman" panose="02020603050405020304" pitchFamily="18" charset="0"/>
              </a:rPr>
              <a:t>VECTOR</a:t>
            </a:r>
            <a:r>
              <a:rPr lang="en-IN" dirty="0"/>
              <a:t> MACHINE (SVM)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AE47D4-2F82-4CBE-ABDB-C3544CDEED51}"/>
              </a:ext>
            </a:extLst>
          </p:cNvPr>
          <p:cNvSpPr txBox="1"/>
          <p:nvPr/>
        </p:nvSpPr>
        <p:spPr>
          <a:xfrm>
            <a:off x="5637229" y="2969443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E08352-DE81-472D-86AC-A9AFCC819CE5}"/>
              </a:ext>
            </a:extLst>
          </p:cNvPr>
          <p:cNvSpPr txBox="1"/>
          <p:nvPr/>
        </p:nvSpPr>
        <p:spPr>
          <a:xfrm>
            <a:off x="4933363" y="1656928"/>
            <a:ext cx="691927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support-vector machine constructs a set of hyperplanes in an infinite-dimensional space.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 of each feature denotes the value of a particular coordinate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hyperplane differentiates the two classes.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Classification, Regression and Outliers detection.</a:t>
            </a:r>
            <a:endParaRPr lang="en-US" sz="200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AEAA9131-DD51-4254-A426-82A86DBFE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683" y="1313450"/>
            <a:ext cx="4839095" cy="39949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756151-629D-471B-BC79-295F9233A640}"/>
              </a:ext>
            </a:extLst>
          </p:cNvPr>
          <p:cNvSpPr txBox="1"/>
          <p:nvPr/>
        </p:nvSpPr>
        <p:spPr>
          <a:xfrm>
            <a:off x="169683" y="5308428"/>
            <a:ext cx="5354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Hyperplane support vector machine algorithm</a:t>
            </a:r>
          </a:p>
        </p:txBody>
      </p:sp>
    </p:spTree>
    <p:extLst>
      <p:ext uri="{BB962C8B-B14F-4D97-AF65-F5344CB8AC3E}">
        <p14:creationId xmlns:p14="http://schemas.microsoft.com/office/powerpoint/2010/main" val="49812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F3247-EF75-4B88-9A3D-A5300A429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8245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</a:rPr>
              <a:t>CONVOLUTIONAL</a:t>
            </a:r>
            <a:r>
              <a:rPr lang="en-IN" dirty="0"/>
              <a:t> NEURAL NETWORK (CNN)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EAA35-C515-43B4-B385-DA8DC27DD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5427" y="1749196"/>
            <a:ext cx="6403942" cy="277148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</a:rPr>
              <a:t>A class of deep neural networks.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</a:rPr>
              <a:t>The multiple layers of the network employs a mathematical operation called convolution.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</a:rPr>
              <a:t>Convolution is used to replace conventional matrix multiplication.</a:t>
            </a:r>
          </a:p>
          <a:p>
            <a:pPr>
              <a:lnSpc>
                <a:spcPct val="150000"/>
              </a:lnSpc>
            </a:pPr>
            <a:r>
              <a:rPr lang="en-US" sz="2000" b="1" u="sng" dirty="0">
                <a:latin typeface="Times New Roman" panose="02020603050405020304" pitchFamily="18" charset="0"/>
              </a:rPr>
              <a:t>APPLICATIONS</a:t>
            </a:r>
            <a:r>
              <a:rPr lang="en-US" sz="2000" b="1" dirty="0">
                <a:latin typeface="Times New Roman" panose="02020603050405020304" pitchFamily="18" charset="0"/>
              </a:rPr>
              <a:t>: </a:t>
            </a:r>
            <a:r>
              <a:rPr lang="en-US" sz="2000" dirty="0">
                <a:latin typeface="Times New Roman" panose="02020603050405020304" pitchFamily="18" charset="0"/>
              </a:rPr>
              <a:t>Computer vision, action recognition, document analysis and mainly natural language processing.</a:t>
            </a:r>
            <a:endParaRPr lang="en-US" sz="2000" b="1" dirty="0">
              <a:latin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6A563C-223E-4A62-898A-9D7D483E1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2" y="1749196"/>
            <a:ext cx="5534025" cy="32899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BA61AA-106F-46C2-A16C-0372E574A2E4}"/>
              </a:ext>
            </a:extLst>
          </p:cNvPr>
          <p:cNvSpPr txBox="1"/>
          <p:nvPr/>
        </p:nvSpPr>
        <p:spPr>
          <a:xfrm>
            <a:off x="245097" y="4978401"/>
            <a:ext cx="447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Neural network layer architecture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93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06582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</a:rPr>
              <a:t>LITERATURE SURVEY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1765" y="956820"/>
            <a:ext cx="11208470" cy="5316717"/>
          </a:xfrm>
        </p:spPr>
        <p:txBody>
          <a:bodyPr/>
          <a:lstStyle/>
          <a:p>
            <a:pPr>
              <a:buNone/>
            </a:pPr>
            <a:r>
              <a:rPr lang="en-US" dirty="0"/>
              <a:t> 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15E1C2-A1FE-43E6-9723-962B252F9405}"/>
              </a:ext>
            </a:extLst>
          </p:cNvPr>
          <p:cNvSpPr/>
          <p:nvPr/>
        </p:nvSpPr>
        <p:spPr>
          <a:xfrm>
            <a:off x="491765" y="947393"/>
            <a:ext cx="10979084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[1]ABO Blood Group Detection Based on Image Processing Technology </a:t>
            </a:r>
          </a:p>
          <a:p>
            <a:pPr algn="just">
              <a:lnSpc>
                <a:spcPct val="150000"/>
              </a:lnSpc>
            </a:pPr>
            <a:endParaRPr lang="en-US" sz="2000" b="1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Author: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Min Liu,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Nian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Chen, Shi Chen, Wei-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wei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Fu, Yue-fang Dong and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Zhe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Zhou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Publisher: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IEEE 2</a:t>
            </a:r>
            <a:r>
              <a:rPr lang="en-US" sz="2000" baseline="30000" dirty="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International Conference on Image, Vision and Computing (ICIVC)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Year: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2017</a:t>
            </a:r>
            <a:endParaRPr lang="en-US" sz="2000" b="1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b="1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Inference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A rapid blood group analyzer is used for blood group detection.</a:t>
            </a: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median filter is used to suppress the noise to get the best approximation of the original image.</a:t>
            </a: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characteristic parameters of ABO blood group are extracted according to the gray level distribution of the image.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Over-dependency on rapid blood group analyzer.</a:t>
            </a:r>
          </a:p>
        </p:txBody>
      </p:sp>
    </p:spTree>
    <p:extLst>
      <p:ext uri="{BB962C8B-B14F-4D97-AF65-F5344CB8AC3E}">
        <p14:creationId xmlns:p14="http://schemas.microsoft.com/office/powerpoint/2010/main" val="1087543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ec_GR.potx" id="{9A64DE78-DD02-413E-9C01-6D02BA382E37}" vid="{8F9FE80B-81FD-4BAD-A46C-05C1C44135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eec_GR</Template>
  <TotalTime>3411</TotalTime>
  <Words>2593</Words>
  <Application>Microsoft Office PowerPoint</Application>
  <PresentationFormat>Widescreen</PresentationFormat>
  <Paragraphs>407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Arial</vt:lpstr>
      <vt:lpstr>Calibri</vt:lpstr>
      <vt:lpstr>Calibri Light</vt:lpstr>
      <vt:lpstr>Cambria</vt:lpstr>
      <vt:lpstr>Cambria Math</vt:lpstr>
      <vt:lpstr>Times New Roman</vt:lpstr>
      <vt:lpstr>Office Theme</vt:lpstr>
      <vt:lpstr>       DETECTION OF MALARIAL PARASITES IN BLOOD SAMPLES USING IMAGE PROCESSING, MACHINE LEARNING AND DEEP LEARNING </vt:lpstr>
      <vt:lpstr>OUTLINE</vt:lpstr>
      <vt:lpstr>OBJECTIVE</vt:lpstr>
      <vt:lpstr>INTRODUCTION</vt:lpstr>
      <vt:lpstr>TYPES OF MALARIAL PARASITES</vt:lpstr>
      <vt:lpstr>PRE-REQUISITES</vt:lpstr>
      <vt:lpstr>SUPPORT VECTOR MACHINE (SVM)</vt:lpstr>
      <vt:lpstr>CONVOLUTIONAL NEURAL NETWORK (CNN)</vt:lpstr>
      <vt:lpstr>LITERATURE SURVEY</vt:lpstr>
      <vt:lpstr>LITERATURE SURVEY(Contd.,)</vt:lpstr>
      <vt:lpstr>LITERATURE SURVEY(Contd.,)</vt:lpstr>
      <vt:lpstr>LITERATURE SURVEY(Contd.,)</vt:lpstr>
      <vt:lpstr>LITERATURE SURVEY(Contd.,)</vt:lpstr>
      <vt:lpstr>EXISTING SYSTEM</vt:lpstr>
      <vt:lpstr>PROPOSED SYSTEM</vt:lpstr>
      <vt:lpstr> BLOCK DIAGRAM</vt:lpstr>
      <vt:lpstr>BLOCK DIAGRAM EXPLANATION </vt:lpstr>
      <vt:lpstr>BLOCK DIAGRAM EXPLANATION(Contd.,)</vt:lpstr>
      <vt:lpstr>BLOCK DIAGRAM EXPLANATION(Contd.,)</vt:lpstr>
      <vt:lpstr>TOOLS USED</vt:lpstr>
      <vt:lpstr>RESULTS - SVM OUTPUT - SPECIES TYPE 1</vt:lpstr>
      <vt:lpstr>RESULTS - SVM OUTPUT(Contd.,)</vt:lpstr>
      <vt:lpstr>RESULTS - SVM OUTPUT(Contd.,)</vt:lpstr>
      <vt:lpstr>RESULTS - SVM OUTPUT(Contd.,)</vt:lpstr>
      <vt:lpstr>RESULTS - SVM OUTPUT(Contd.,)</vt:lpstr>
      <vt:lpstr>RESULTS - SVM OUTPUT - SPECIES TYPE 2</vt:lpstr>
      <vt:lpstr>RESULTS - SVM OUTPUT - SPECIES TYPE 3</vt:lpstr>
      <vt:lpstr>RESULTS - SVM OUTPUT - SPECIES TYPE 4</vt:lpstr>
      <vt:lpstr>RESULTS - SVM OUTPUT - STATISTICAL FEATURES</vt:lpstr>
      <vt:lpstr>RESULTS - CNN OUTPUT - SPECIES TYPE 1</vt:lpstr>
      <vt:lpstr>RESULTS - CNN OUTPUT(Contd.,)</vt:lpstr>
      <vt:lpstr>RESULTS - CNN OUTPUT - SPECIES TYPE 2</vt:lpstr>
      <vt:lpstr>RESULTS - CNN OUTPUT - SPECIES TYPE 3</vt:lpstr>
      <vt:lpstr>RESULTS - CNN OUTPUT - SPECIES TYPE 4</vt:lpstr>
      <vt:lpstr>COMPARATIVE ANALYSIS</vt:lpstr>
      <vt:lpstr>PERFORMANCE ANALYSIS - CHARTS</vt:lpstr>
      <vt:lpstr>CONCLUSION</vt:lpstr>
      <vt:lpstr>TIMELINE CHART</vt:lpstr>
      <vt:lpstr>JOURNAL PUBLICATION</vt:lpstr>
      <vt:lpstr>REFERENCES</vt:lpstr>
      <vt:lpstr>REFERENCES</vt:lpstr>
      <vt:lpstr>CERTIFICATES</vt:lpstr>
      <vt:lpstr>CERTIFICATES (Contd.,)</vt:lpstr>
      <vt:lpstr>CERTIFICATES (Contd.,)</vt:lpstr>
      <vt:lpstr>CERTIFICATES (Contd.,)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Abirami A</dc:creator>
  <cp:lastModifiedBy>Vish</cp:lastModifiedBy>
  <cp:revision>258</cp:revision>
  <dcterms:created xsi:type="dcterms:W3CDTF">2017-01-22T17:13:08Z</dcterms:created>
  <dcterms:modified xsi:type="dcterms:W3CDTF">2020-09-21T18:49:57Z</dcterms:modified>
</cp:coreProperties>
</file>

<file path=docProps/thumbnail.jpeg>
</file>